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Lst>
  <p:sldSz cx="18288000" cy="10287000"/>
  <p:notesSz cx="6858000" cy="9144000"/>
  <p:embeddedFontLst>
    <p:embeddedFont>
      <p:font typeface="Zen Maru Gothic" panose="020B0604020202020204" charset="-128"/>
      <p:regular r:id="rId13"/>
    </p:embeddedFont>
    <p:embeddedFont>
      <p:font typeface="Zen Maru Gothic Bold" panose="020B0604020202020204" charset="-128"/>
      <p:regular r:id="rId14"/>
    </p:embeddedFont>
    <p:embeddedFont>
      <p:font typeface="Arial Bold" panose="020B0704020202020204" pitchFamily="34" charset="0"/>
      <p:regular r:id="rId15"/>
      <p:bold r:id="rId16"/>
    </p:embeddedFont>
    <p:embeddedFont>
      <p:font typeface="TT Rounds Condensed" panose="020B0604020202020204" charset="0"/>
      <p:regular r:id="rId1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2" d="100"/>
          <a:sy n="52" d="100"/>
        </p:scale>
        <p:origin x="850"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4/4/2024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4/4/2024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4/4/2024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4/4/2024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hyperlink" Target="https://docs.python.org/3/library/tkinter.html" TargetMode="External"/><Relationship Id="rId2" Type="http://schemas.openxmlformats.org/officeDocument/2006/relationships/hyperlink" Target="https://docs.python.org/3/" TargetMode="External"/><Relationship Id="rId1" Type="http://schemas.openxmlformats.org/officeDocument/2006/relationships/slideLayout" Target="../slideLayouts/slideLayout7.xml"/><Relationship Id="rId5" Type="http://schemas.openxmlformats.org/officeDocument/2006/relationships/hyperlink" Target="https://docs.python.org/3/library/json.html" TargetMode="External"/><Relationship Id="rId4" Type="http://schemas.openxmlformats.org/officeDocument/2006/relationships/hyperlink" Target="https://pynput.readthedocs.io/en/latest/"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7.xml"/><Relationship Id="rId4" Type="http://schemas.openxmlformats.org/officeDocument/2006/relationships/image" Target="../media/image3.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69801" y="685800"/>
            <a:ext cx="5554980" cy="142496"/>
            <a:chOff x="0" y="0"/>
            <a:chExt cx="7406640" cy="189994"/>
          </a:xfrm>
        </p:grpSpPr>
        <p:sp>
          <p:nvSpPr>
            <p:cNvPr id="3" name="Freeform 3"/>
            <p:cNvSpPr/>
            <p:nvPr/>
          </p:nvSpPr>
          <p:spPr>
            <a:xfrm>
              <a:off x="0" y="0"/>
              <a:ext cx="7406640" cy="189992"/>
            </a:xfrm>
            <a:custGeom>
              <a:avLst/>
              <a:gdLst/>
              <a:ahLst/>
              <a:cxnLst/>
              <a:rect l="l" t="t" r="r" b="b"/>
              <a:pathLst>
                <a:path w="7406640" h="189992">
                  <a:moveTo>
                    <a:pt x="0" y="0"/>
                  </a:moveTo>
                  <a:lnTo>
                    <a:pt x="7406640" y="0"/>
                  </a:lnTo>
                  <a:lnTo>
                    <a:pt x="7406640" y="189992"/>
                  </a:lnTo>
                  <a:lnTo>
                    <a:pt x="0" y="189992"/>
                  </a:lnTo>
                  <a:close/>
                </a:path>
              </a:pathLst>
            </a:custGeom>
            <a:solidFill>
              <a:srgbClr val="465359"/>
            </a:solidFill>
          </p:spPr>
        </p:sp>
      </p:grpSp>
      <p:grpSp>
        <p:nvGrpSpPr>
          <p:cNvPr id="4" name="Group 4"/>
          <p:cNvGrpSpPr/>
          <p:nvPr/>
        </p:nvGrpSpPr>
        <p:grpSpPr>
          <a:xfrm>
            <a:off x="12063220" y="680464"/>
            <a:ext cx="5554980" cy="147831"/>
            <a:chOff x="0" y="0"/>
            <a:chExt cx="7406640" cy="197108"/>
          </a:xfrm>
        </p:grpSpPr>
        <p:sp>
          <p:nvSpPr>
            <p:cNvPr id="5" name="Freeform 5"/>
            <p:cNvSpPr/>
            <p:nvPr/>
          </p:nvSpPr>
          <p:spPr>
            <a:xfrm>
              <a:off x="0" y="0"/>
              <a:ext cx="7406640" cy="197104"/>
            </a:xfrm>
            <a:custGeom>
              <a:avLst/>
              <a:gdLst/>
              <a:ahLst/>
              <a:cxnLst/>
              <a:rect l="l" t="t" r="r" b="b"/>
              <a:pathLst>
                <a:path w="7406640" h="197104">
                  <a:moveTo>
                    <a:pt x="0" y="0"/>
                  </a:moveTo>
                  <a:lnTo>
                    <a:pt x="7406640" y="0"/>
                  </a:lnTo>
                  <a:lnTo>
                    <a:pt x="7406640" y="197104"/>
                  </a:lnTo>
                  <a:lnTo>
                    <a:pt x="0" y="197104"/>
                  </a:lnTo>
                  <a:close/>
                </a:path>
              </a:pathLst>
            </a:custGeom>
            <a:solidFill>
              <a:srgbClr val="969FA7"/>
            </a:solidFill>
          </p:spPr>
        </p:sp>
      </p:grpSp>
      <p:grpSp>
        <p:nvGrpSpPr>
          <p:cNvPr id="6" name="Group 6"/>
          <p:cNvGrpSpPr/>
          <p:nvPr/>
        </p:nvGrpSpPr>
        <p:grpSpPr>
          <a:xfrm>
            <a:off x="6362745" y="685800"/>
            <a:ext cx="5554980" cy="137160"/>
            <a:chOff x="0" y="0"/>
            <a:chExt cx="7406640" cy="182880"/>
          </a:xfrm>
        </p:grpSpPr>
        <p:sp>
          <p:nvSpPr>
            <p:cNvPr id="7" name="Freeform 7"/>
            <p:cNvSpPr/>
            <p:nvPr/>
          </p:nvSpPr>
          <p:spPr>
            <a:xfrm>
              <a:off x="0" y="0"/>
              <a:ext cx="7406640" cy="182880"/>
            </a:xfrm>
            <a:custGeom>
              <a:avLst/>
              <a:gdLst/>
              <a:ahLst/>
              <a:cxnLst/>
              <a:rect l="l" t="t" r="r" b="b"/>
              <a:pathLst>
                <a:path w="7406640" h="182880">
                  <a:moveTo>
                    <a:pt x="0" y="0"/>
                  </a:moveTo>
                  <a:lnTo>
                    <a:pt x="7406640" y="0"/>
                  </a:lnTo>
                  <a:lnTo>
                    <a:pt x="7406640" y="182880"/>
                  </a:lnTo>
                  <a:lnTo>
                    <a:pt x="0" y="182880"/>
                  </a:lnTo>
                  <a:close/>
                </a:path>
              </a:pathLst>
            </a:custGeom>
            <a:solidFill>
              <a:srgbClr val="1CADE4"/>
            </a:solidFill>
          </p:spPr>
        </p:sp>
      </p:grpSp>
      <p:grpSp>
        <p:nvGrpSpPr>
          <p:cNvPr id="9" name="Group 9"/>
          <p:cNvGrpSpPr/>
          <p:nvPr/>
        </p:nvGrpSpPr>
        <p:grpSpPr>
          <a:xfrm>
            <a:off x="669801" y="4628646"/>
            <a:ext cx="16948398" cy="5007224"/>
            <a:chOff x="0" y="0"/>
            <a:chExt cx="22597864" cy="6676298"/>
          </a:xfrm>
        </p:grpSpPr>
        <p:sp>
          <p:nvSpPr>
            <p:cNvPr id="10" name="Freeform 10"/>
            <p:cNvSpPr/>
            <p:nvPr/>
          </p:nvSpPr>
          <p:spPr>
            <a:xfrm>
              <a:off x="0" y="0"/>
              <a:ext cx="22597872" cy="6676263"/>
            </a:xfrm>
            <a:custGeom>
              <a:avLst/>
              <a:gdLst/>
              <a:ahLst/>
              <a:cxnLst/>
              <a:rect l="l" t="t" r="r" b="b"/>
              <a:pathLst>
                <a:path w="22597872" h="6676263">
                  <a:moveTo>
                    <a:pt x="0" y="0"/>
                  </a:moveTo>
                  <a:lnTo>
                    <a:pt x="22597872" y="0"/>
                  </a:lnTo>
                  <a:lnTo>
                    <a:pt x="22597872" y="6676263"/>
                  </a:lnTo>
                  <a:lnTo>
                    <a:pt x="0" y="6676263"/>
                  </a:lnTo>
                  <a:close/>
                </a:path>
              </a:pathLst>
            </a:custGeom>
            <a:solidFill>
              <a:srgbClr val="465359"/>
            </a:solidFill>
          </p:spPr>
        </p:sp>
      </p:grpSp>
      <p:sp>
        <p:nvSpPr>
          <p:cNvPr id="11" name="TextBox 11"/>
          <p:cNvSpPr txBox="1"/>
          <p:nvPr/>
        </p:nvSpPr>
        <p:spPr>
          <a:xfrm>
            <a:off x="2373675" y="2516113"/>
            <a:ext cx="13533120" cy="782843"/>
          </a:xfrm>
          <a:prstGeom prst="rect">
            <a:avLst/>
          </a:prstGeom>
        </p:spPr>
        <p:txBody>
          <a:bodyPr lIns="0" tIns="0" rIns="0" bIns="0" rtlCol="0" anchor="t">
            <a:spAutoFit/>
          </a:bodyPr>
          <a:lstStyle/>
          <a:p>
            <a:pPr algn="ctr">
              <a:lnSpc>
                <a:spcPts val="6480"/>
              </a:lnSpc>
            </a:pPr>
            <a:r>
              <a:rPr lang="en-US" sz="5400" dirty="0">
                <a:solidFill>
                  <a:srgbClr val="1CADE4"/>
                </a:solidFill>
                <a:latin typeface="Arial Bold"/>
              </a:rPr>
              <a:t>KEYLOGGER</a:t>
            </a:r>
          </a:p>
        </p:txBody>
      </p:sp>
      <p:sp>
        <p:nvSpPr>
          <p:cNvPr id="12" name="TextBox 12"/>
          <p:cNvSpPr txBox="1"/>
          <p:nvPr/>
        </p:nvSpPr>
        <p:spPr>
          <a:xfrm>
            <a:off x="4767734" y="6858592"/>
            <a:ext cx="11787394" cy="2308324"/>
          </a:xfrm>
          <a:prstGeom prst="rect">
            <a:avLst/>
          </a:prstGeom>
        </p:spPr>
        <p:txBody>
          <a:bodyPr lIns="0" tIns="0" rIns="0" bIns="0" rtlCol="0" anchor="t">
            <a:spAutoFit/>
          </a:bodyPr>
          <a:lstStyle/>
          <a:p>
            <a:pPr algn="l">
              <a:lnSpc>
                <a:spcPts val="3600"/>
              </a:lnSpc>
            </a:pPr>
            <a:r>
              <a:rPr lang="en-US" sz="3000" dirty="0">
                <a:solidFill>
                  <a:srgbClr val="1482AC"/>
                </a:solidFill>
                <a:latin typeface="Arial Bold"/>
              </a:rPr>
              <a:t>Presented By:</a:t>
            </a:r>
          </a:p>
          <a:p>
            <a:pPr algn="l">
              <a:lnSpc>
                <a:spcPts val="3600"/>
              </a:lnSpc>
            </a:pPr>
            <a:endParaRPr lang="en-US" sz="3000" dirty="0">
              <a:solidFill>
                <a:srgbClr val="1482AC"/>
              </a:solidFill>
              <a:latin typeface="Arial Bold"/>
            </a:endParaRPr>
          </a:p>
          <a:p>
            <a:pPr algn="l">
              <a:lnSpc>
                <a:spcPts val="3600"/>
              </a:lnSpc>
            </a:pPr>
            <a:r>
              <a:rPr lang="en-US" sz="3000">
                <a:solidFill>
                  <a:srgbClr val="1482AC"/>
                </a:solidFill>
                <a:latin typeface="Arial"/>
              </a:rPr>
              <a:t>SARAN P</a:t>
            </a:r>
            <a:endParaRPr lang="en-US" sz="3000" dirty="0">
              <a:solidFill>
                <a:srgbClr val="1482AC"/>
              </a:solidFill>
              <a:latin typeface="Arial"/>
            </a:endParaRPr>
          </a:p>
          <a:p>
            <a:pPr algn="l">
              <a:lnSpc>
                <a:spcPts val="3600"/>
              </a:lnSpc>
            </a:pPr>
            <a:r>
              <a:rPr lang="en-US" sz="3000" dirty="0">
                <a:solidFill>
                  <a:srgbClr val="1482AC"/>
                </a:solidFill>
                <a:latin typeface="Arial"/>
              </a:rPr>
              <a:t>Computer Science and Engineering</a:t>
            </a:r>
          </a:p>
          <a:p>
            <a:pPr algn="l">
              <a:lnSpc>
                <a:spcPts val="3600"/>
              </a:lnSpc>
            </a:pPr>
            <a:r>
              <a:rPr lang="en-US" sz="3000" dirty="0">
                <a:solidFill>
                  <a:srgbClr val="1482AC"/>
                </a:solidFill>
                <a:latin typeface="Arial"/>
              </a:rPr>
              <a:t>DMI College of Engineering</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69801" y="685800"/>
            <a:ext cx="5554980" cy="142496"/>
            <a:chOff x="0" y="0"/>
            <a:chExt cx="7406640" cy="189994"/>
          </a:xfrm>
        </p:grpSpPr>
        <p:sp>
          <p:nvSpPr>
            <p:cNvPr id="3" name="Freeform 3"/>
            <p:cNvSpPr/>
            <p:nvPr/>
          </p:nvSpPr>
          <p:spPr>
            <a:xfrm>
              <a:off x="0" y="0"/>
              <a:ext cx="7406640" cy="189992"/>
            </a:xfrm>
            <a:custGeom>
              <a:avLst/>
              <a:gdLst/>
              <a:ahLst/>
              <a:cxnLst/>
              <a:rect l="l" t="t" r="r" b="b"/>
              <a:pathLst>
                <a:path w="7406640" h="189992">
                  <a:moveTo>
                    <a:pt x="0" y="0"/>
                  </a:moveTo>
                  <a:lnTo>
                    <a:pt x="7406640" y="0"/>
                  </a:lnTo>
                  <a:lnTo>
                    <a:pt x="7406640" y="189992"/>
                  </a:lnTo>
                  <a:lnTo>
                    <a:pt x="0" y="189992"/>
                  </a:lnTo>
                  <a:close/>
                </a:path>
              </a:pathLst>
            </a:custGeom>
            <a:solidFill>
              <a:srgbClr val="465359"/>
            </a:solidFill>
          </p:spPr>
        </p:sp>
      </p:grpSp>
      <p:grpSp>
        <p:nvGrpSpPr>
          <p:cNvPr id="4" name="Group 4"/>
          <p:cNvGrpSpPr/>
          <p:nvPr/>
        </p:nvGrpSpPr>
        <p:grpSpPr>
          <a:xfrm>
            <a:off x="12063220" y="680464"/>
            <a:ext cx="5554980" cy="147831"/>
            <a:chOff x="0" y="0"/>
            <a:chExt cx="7406640" cy="197108"/>
          </a:xfrm>
        </p:grpSpPr>
        <p:sp>
          <p:nvSpPr>
            <p:cNvPr id="5" name="Freeform 5"/>
            <p:cNvSpPr/>
            <p:nvPr/>
          </p:nvSpPr>
          <p:spPr>
            <a:xfrm>
              <a:off x="0" y="0"/>
              <a:ext cx="7406640" cy="197104"/>
            </a:xfrm>
            <a:custGeom>
              <a:avLst/>
              <a:gdLst/>
              <a:ahLst/>
              <a:cxnLst/>
              <a:rect l="l" t="t" r="r" b="b"/>
              <a:pathLst>
                <a:path w="7406640" h="197104">
                  <a:moveTo>
                    <a:pt x="0" y="0"/>
                  </a:moveTo>
                  <a:lnTo>
                    <a:pt x="7406640" y="0"/>
                  </a:lnTo>
                  <a:lnTo>
                    <a:pt x="7406640" y="197104"/>
                  </a:lnTo>
                  <a:lnTo>
                    <a:pt x="0" y="197104"/>
                  </a:lnTo>
                  <a:close/>
                </a:path>
              </a:pathLst>
            </a:custGeom>
            <a:solidFill>
              <a:srgbClr val="969FA7"/>
            </a:solidFill>
          </p:spPr>
        </p:sp>
      </p:grpSp>
      <p:grpSp>
        <p:nvGrpSpPr>
          <p:cNvPr id="6" name="Group 6"/>
          <p:cNvGrpSpPr/>
          <p:nvPr/>
        </p:nvGrpSpPr>
        <p:grpSpPr>
          <a:xfrm>
            <a:off x="6362745" y="685800"/>
            <a:ext cx="5554980" cy="137160"/>
            <a:chOff x="0" y="0"/>
            <a:chExt cx="7406640" cy="182880"/>
          </a:xfrm>
        </p:grpSpPr>
        <p:sp>
          <p:nvSpPr>
            <p:cNvPr id="7" name="Freeform 7"/>
            <p:cNvSpPr/>
            <p:nvPr/>
          </p:nvSpPr>
          <p:spPr>
            <a:xfrm>
              <a:off x="0" y="0"/>
              <a:ext cx="7406640" cy="182880"/>
            </a:xfrm>
            <a:custGeom>
              <a:avLst/>
              <a:gdLst/>
              <a:ahLst/>
              <a:cxnLst/>
              <a:rect l="l" t="t" r="r" b="b"/>
              <a:pathLst>
                <a:path w="7406640" h="182880">
                  <a:moveTo>
                    <a:pt x="0" y="0"/>
                  </a:moveTo>
                  <a:lnTo>
                    <a:pt x="7406640" y="0"/>
                  </a:lnTo>
                  <a:lnTo>
                    <a:pt x="7406640" y="182880"/>
                  </a:lnTo>
                  <a:lnTo>
                    <a:pt x="0" y="182880"/>
                  </a:lnTo>
                  <a:close/>
                </a:path>
              </a:pathLst>
            </a:custGeom>
            <a:solidFill>
              <a:srgbClr val="1CADE4"/>
            </a:solidFill>
          </p:spPr>
        </p:sp>
      </p:grpSp>
      <p:sp>
        <p:nvSpPr>
          <p:cNvPr id="9" name="TextBox 9"/>
          <p:cNvSpPr txBox="1"/>
          <p:nvPr/>
        </p:nvSpPr>
        <p:spPr>
          <a:xfrm>
            <a:off x="963228" y="783783"/>
            <a:ext cx="16361544" cy="1019175"/>
          </a:xfrm>
          <a:prstGeom prst="rect">
            <a:avLst/>
          </a:prstGeom>
        </p:spPr>
        <p:txBody>
          <a:bodyPr lIns="0" tIns="0" rIns="0" bIns="0" rtlCol="0" anchor="t">
            <a:spAutoFit/>
          </a:bodyPr>
          <a:lstStyle/>
          <a:p>
            <a:pPr algn="l">
              <a:lnSpc>
                <a:spcPts val="7128"/>
              </a:lnSpc>
            </a:pPr>
            <a:r>
              <a:rPr lang="en-US" sz="5940">
                <a:solidFill>
                  <a:srgbClr val="1CADE4"/>
                </a:solidFill>
                <a:latin typeface="Arial Bold"/>
              </a:rPr>
              <a:t>References</a:t>
            </a:r>
          </a:p>
        </p:txBody>
      </p:sp>
      <p:sp>
        <p:nvSpPr>
          <p:cNvPr id="10" name="TextBox 10"/>
          <p:cNvSpPr txBox="1"/>
          <p:nvPr/>
        </p:nvSpPr>
        <p:spPr>
          <a:xfrm>
            <a:off x="963228" y="2378504"/>
            <a:ext cx="16361543" cy="6130480"/>
          </a:xfrm>
          <a:prstGeom prst="rect">
            <a:avLst/>
          </a:prstGeom>
        </p:spPr>
        <p:txBody>
          <a:bodyPr lIns="0" tIns="0" rIns="0" bIns="0" rtlCol="0" anchor="t">
            <a:spAutoFit/>
          </a:bodyPr>
          <a:lstStyle/>
          <a:p>
            <a:pPr marL="452125" lvl="1" indent="-226062">
              <a:lnSpc>
                <a:spcPts val="3300"/>
              </a:lnSpc>
              <a:buFont typeface="Arial"/>
              <a:buChar char="•"/>
            </a:pPr>
            <a:r>
              <a:rPr lang="en-US" sz="2500" spc="-20">
                <a:solidFill>
                  <a:srgbClr val="0F0F0F"/>
                </a:solidFill>
                <a:latin typeface="Zen Maru Gothic Bold"/>
              </a:rPr>
              <a:t>Python Software Foundation. (2022). Python 3 Documentation.</a:t>
            </a:r>
            <a:r>
              <a:rPr lang="en-US" sz="2500" spc="-20">
                <a:solidFill>
                  <a:srgbClr val="0F0F0F"/>
                </a:solidFill>
                <a:latin typeface="Zen Maru Gothic"/>
              </a:rPr>
              <a:t> Retrieved from </a:t>
            </a:r>
            <a:r>
              <a:rPr lang="en-US" sz="2500" u="sng" spc="-20">
                <a:solidFill>
                  <a:srgbClr val="0F0F0F"/>
                </a:solidFill>
                <a:latin typeface="Zen Maru Gothic"/>
                <a:hlinkClick r:id="rId2" tooltip="https://docs.python.org/3/"/>
              </a:rPr>
              <a:t>List and cite relevant sources, research papers, and articles that were instrumental in developing the proposed solution. This could include academic papers on bike demand prediction, machine learning algorithms, and best practices in data preprocessing and model evaluation.</a:t>
            </a:r>
          </a:p>
          <a:p>
            <a:pPr marL="452125" lvl="1" indent="-226062">
              <a:lnSpc>
                <a:spcPts val="3300"/>
              </a:lnSpc>
              <a:buFont typeface="Arial"/>
              <a:buChar char="•"/>
            </a:pPr>
            <a:r>
              <a:rPr lang="en-US" sz="2500" spc="-20">
                <a:solidFill>
                  <a:srgbClr val="0F0F0F"/>
                </a:solidFill>
                <a:latin typeface="Zen Maru Gothic Bold"/>
              </a:rPr>
              <a:t>Tkinter Documentation. (2022)</a:t>
            </a:r>
            <a:r>
              <a:rPr lang="en-US" sz="2500" spc="-20">
                <a:solidFill>
                  <a:srgbClr val="0F0F0F"/>
                </a:solidFill>
                <a:latin typeface="Zen Maru Gothic"/>
              </a:rPr>
              <a:t>. Retrieved from </a:t>
            </a:r>
            <a:r>
              <a:rPr lang="en-US" sz="2500" u="sng" spc="-20">
                <a:solidFill>
                  <a:srgbClr val="0F0F0F"/>
                </a:solidFill>
                <a:latin typeface="Zen Maru Gothic"/>
                <a:hlinkClick r:id="rId3" tooltip="https://docs.python.org/3/library/tkinter.html"/>
              </a:rPr>
              <a:t>List and cite relevant sources, research papers, and articles that were instrumental in developing the proposed solution. This could include academic papers on bike demand prediction, machine learning algorithms, and best practices in data preprocessing and model evaluation.</a:t>
            </a:r>
          </a:p>
          <a:p>
            <a:pPr marL="452125" lvl="1" indent="-226062">
              <a:lnSpc>
                <a:spcPts val="3300"/>
              </a:lnSpc>
              <a:buFont typeface="Arial"/>
              <a:buChar char="•"/>
            </a:pPr>
            <a:r>
              <a:rPr lang="en-US" sz="2500" spc="-20">
                <a:solidFill>
                  <a:srgbClr val="0F0F0F"/>
                </a:solidFill>
                <a:latin typeface="Zen Maru Gothic Bold"/>
              </a:rPr>
              <a:t>Pynput Documentation. (2022). </a:t>
            </a:r>
            <a:r>
              <a:rPr lang="en-US" sz="2500" spc="-20">
                <a:solidFill>
                  <a:srgbClr val="0F0F0F"/>
                </a:solidFill>
                <a:latin typeface="Zen Maru Gothic"/>
              </a:rPr>
              <a:t>Retrieved from </a:t>
            </a:r>
            <a:r>
              <a:rPr lang="en-US" sz="2500" u="sng" spc="-20">
                <a:solidFill>
                  <a:srgbClr val="0F0F0F"/>
                </a:solidFill>
                <a:latin typeface="Zen Maru Gothic"/>
                <a:hlinkClick r:id="rId4" tooltip="https://pynput.readthedocs.io/en/latest/"/>
              </a:rPr>
              <a:t>List and cite relevant sources, research papers, and articles that were instrumental in developing the proposed solution. This could include academic papers on bike demand prediction, machine learning algorithms, and best practices in data preprocessing and model evaluation.</a:t>
            </a:r>
          </a:p>
          <a:p>
            <a:pPr marL="452125" lvl="1" indent="-226062">
              <a:lnSpc>
                <a:spcPts val="3300"/>
              </a:lnSpc>
              <a:buFont typeface="Arial"/>
              <a:buChar char="•"/>
            </a:pPr>
            <a:r>
              <a:rPr lang="en-US" sz="2500" spc="-20">
                <a:solidFill>
                  <a:srgbClr val="0F0F0F"/>
                </a:solidFill>
                <a:latin typeface="Zen Maru Gothic Bold"/>
              </a:rPr>
              <a:t>JSON Documentation. (2022). </a:t>
            </a:r>
            <a:r>
              <a:rPr lang="en-US" sz="2500" spc="-20">
                <a:solidFill>
                  <a:srgbClr val="0F0F0F"/>
                </a:solidFill>
                <a:latin typeface="Zen Maru Gothic"/>
              </a:rPr>
              <a:t>Retrieved from </a:t>
            </a:r>
            <a:r>
              <a:rPr lang="en-US" sz="2500" u="sng" spc="-20">
                <a:solidFill>
                  <a:srgbClr val="0F0F0F"/>
                </a:solidFill>
                <a:latin typeface="Zen Maru Gothic"/>
                <a:hlinkClick r:id="rId5" tooltip="https://docs.python.org/3/library/json.html"/>
              </a:rPr>
              <a:t>List and cite relevant sources, research papers, and articles that were instrumental in developing the proposed solution. This could include academic papers on bike demand prediction, machine learning algorithms, and best practices in data preprocessing and model evaluation.</a:t>
            </a:r>
          </a:p>
          <a:p>
            <a:pPr marL="651510" lvl="1" indent="-325755" algn="l">
              <a:lnSpc>
                <a:spcPts val="4752"/>
              </a:lnSpc>
              <a:buFont typeface="Arial"/>
              <a:buChar char="•"/>
            </a:pPr>
            <a:endParaRPr lang="en-US" sz="2500" u="sng" spc="-20">
              <a:solidFill>
                <a:srgbClr val="0F0F0F"/>
              </a:solidFill>
              <a:latin typeface="Zen Maru Gothic"/>
              <a:hlinkClick r:id="rId5" tooltip="https://docs.python.org/3/library/json.htm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69801" y="685800"/>
            <a:ext cx="5554980" cy="142496"/>
            <a:chOff x="0" y="0"/>
            <a:chExt cx="7406640" cy="189994"/>
          </a:xfrm>
        </p:grpSpPr>
        <p:sp>
          <p:nvSpPr>
            <p:cNvPr id="3" name="Freeform 3"/>
            <p:cNvSpPr/>
            <p:nvPr/>
          </p:nvSpPr>
          <p:spPr>
            <a:xfrm>
              <a:off x="0" y="0"/>
              <a:ext cx="7406640" cy="189992"/>
            </a:xfrm>
            <a:custGeom>
              <a:avLst/>
              <a:gdLst/>
              <a:ahLst/>
              <a:cxnLst/>
              <a:rect l="l" t="t" r="r" b="b"/>
              <a:pathLst>
                <a:path w="7406640" h="189992">
                  <a:moveTo>
                    <a:pt x="0" y="0"/>
                  </a:moveTo>
                  <a:lnTo>
                    <a:pt x="7406640" y="0"/>
                  </a:lnTo>
                  <a:lnTo>
                    <a:pt x="7406640" y="189992"/>
                  </a:lnTo>
                  <a:lnTo>
                    <a:pt x="0" y="189992"/>
                  </a:lnTo>
                  <a:close/>
                </a:path>
              </a:pathLst>
            </a:custGeom>
            <a:solidFill>
              <a:srgbClr val="465359"/>
            </a:solidFill>
          </p:spPr>
        </p:sp>
      </p:grpSp>
      <p:grpSp>
        <p:nvGrpSpPr>
          <p:cNvPr id="4" name="Group 4"/>
          <p:cNvGrpSpPr/>
          <p:nvPr/>
        </p:nvGrpSpPr>
        <p:grpSpPr>
          <a:xfrm>
            <a:off x="12063220" y="680464"/>
            <a:ext cx="5554980" cy="147831"/>
            <a:chOff x="0" y="0"/>
            <a:chExt cx="7406640" cy="197108"/>
          </a:xfrm>
        </p:grpSpPr>
        <p:sp>
          <p:nvSpPr>
            <p:cNvPr id="5" name="Freeform 5"/>
            <p:cNvSpPr/>
            <p:nvPr/>
          </p:nvSpPr>
          <p:spPr>
            <a:xfrm>
              <a:off x="0" y="0"/>
              <a:ext cx="7406640" cy="197104"/>
            </a:xfrm>
            <a:custGeom>
              <a:avLst/>
              <a:gdLst/>
              <a:ahLst/>
              <a:cxnLst/>
              <a:rect l="l" t="t" r="r" b="b"/>
              <a:pathLst>
                <a:path w="7406640" h="197104">
                  <a:moveTo>
                    <a:pt x="0" y="0"/>
                  </a:moveTo>
                  <a:lnTo>
                    <a:pt x="7406640" y="0"/>
                  </a:lnTo>
                  <a:lnTo>
                    <a:pt x="7406640" y="197104"/>
                  </a:lnTo>
                  <a:lnTo>
                    <a:pt x="0" y="197104"/>
                  </a:lnTo>
                  <a:close/>
                </a:path>
              </a:pathLst>
            </a:custGeom>
            <a:solidFill>
              <a:srgbClr val="969FA7"/>
            </a:solidFill>
          </p:spPr>
        </p:sp>
      </p:grpSp>
      <p:grpSp>
        <p:nvGrpSpPr>
          <p:cNvPr id="6" name="Group 6"/>
          <p:cNvGrpSpPr/>
          <p:nvPr/>
        </p:nvGrpSpPr>
        <p:grpSpPr>
          <a:xfrm>
            <a:off x="6362745" y="685800"/>
            <a:ext cx="5554980" cy="137160"/>
            <a:chOff x="0" y="0"/>
            <a:chExt cx="7406640" cy="182880"/>
          </a:xfrm>
        </p:grpSpPr>
        <p:sp>
          <p:nvSpPr>
            <p:cNvPr id="7" name="Freeform 7"/>
            <p:cNvSpPr/>
            <p:nvPr/>
          </p:nvSpPr>
          <p:spPr>
            <a:xfrm>
              <a:off x="0" y="0"/>
              <a:ext cx="7406640" cy="182880"/>
            </a:xfrm>
            <a:custGeom>
              <a:avLst/>
              <a:gdLst/>
              <a:ahLst/>
              <a:cxnLst/>
              <a:rect l="l" t="t" r="r" b="b"/>
              <a:pathLst>
                <a:path w="7406640" h="182880">
                  <a:moveTo>
                    <a:pt x="0" y="0"/>
                  </a:moveTo>
                  <a:lnTo>
                    <a:pt x="7406640" y="0"/>
                  </a:lnTo>
                  <a:lnTo>
                    <a:pt x="7406640" y="182880"/>
                  </a:lnTo>
                  <a:lnTo>
                    <a:pt x="0" y="182880"/>
                  </a:lnTo>
                  <a:close/>
                </a:path>
              </a:pathLst>
            </a:custGeom>
            <a:solidFill>
              <a:srgbClr val="1CADE4"/>
            </a:solidFill>
          </p:spPr>
        </p:sp>
      </p:grpSp>
      <p:sp>
        <p:nvSpPr>
          <p:cNvPr id="9" name="TextBox 9"/>
          <p:cNvSpPr txBox="1"/>
          <p:nvPr/>
        </p:nvSpPr>
        <p:spPr>
          <a:xfrm>
            <a:off x="2286001" y="4109322"/>
            <a:ext cx="13765236" cy="1982629"/>
          </a:xfrm>
          <a:prstGeom prst="rect">
            <a:avLst/>
          </a:prstGeom>
        </p:spPr>
        <p:txBody>
          <a:bodyPr lIns="0" tIns="0" rIns="0" bIns="0" rtlCol="0" anchor="t">
            <a:spAutoFit/>
          </a:bodyPr>
          <a:lstStyle/>
          <a:p>
            <a:pPr algn="ctr">
              <a:lnSpc>
                <a:spcPts val="5040"/>
              </a:lnSpc>
            </a:pPr>
            <a:r>
              <a:rPr lang="en-US" sz="4200" dirty="0">
                <a:solidFill>
                  <a:srgbClr val="002060"/>
                </a:solidFill>
                <a:latin typeface="Arial Bold"/>
              </a:rPr>
              <a:t>THANK YOU</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69801" y="685800"/>
            <a:ext cx="5554980" cy="142496"/>
            <a:chOff x="0" y="0"/>
            <a:chExt cx="7406640" cy="189994"/>
          </a:xfrm>
        </p:grpSpPr>
        <p:sp>
          <p:nvSpPr>
            <p:cNvPr id="3" name="Freeform 3"/>
            <p:cNvSpPr/>
            <p:nvPr/>
          </p:nvSpPr>
          <p:spPr>
            <a:xfrm>
              <a:off x="0" y="0"/>
              <a:ext cx="7406640" cy="189992"/>
            </a:xfrm>
            <a:custGeom>
              <a:avLst/>
              <a:gdLst/>
              <a:ahLst/>
              <a:cxnLst/>
              <a:rect l="l" t="t" r="r" b="b"/>
              <a:pathLst>
                <a:path w="7406640" h="189992">
                  <a:moveTo>
                    <a:pt x="0" y="0"/>
                  </a:moveTo>
                  <a:lnTo>
                    <a:pt x="7406640" y="0"/>
                  </a:lnTo>
                  <a:lnTo>
                    <a:pt x="7406640" y="189992"/>
                  </a:lnTo>
                  <a:lnTo>
                    <a:pt x="0" y="189992"/>
                  </a:lnTo>
                  <a:close/>
                </a:path>
              </a:pathLst>
            </a:custGeom>
            <a:solidFill>
              <a:srgbClr val="465359"/>
            </a:solidFill>
          </p:spPr>
        </p:sp>
      </p:grpSp>
      <p:grpSp>
        <p:nvGrpSpPr>
          <p:cNvPr id="4" name="Group 4"/>
          <p:cNvGrpSpPr/>
          <p:nvPr/>
        </p:nvGrpSpPr>
        <p:grpSpPr>
          <a:xfrm>
            <a:off x="12063220" y="680464"/>
            <a:ext cx="5554980" cy="147831"/>
            <a:chOff x="0" y="0"/>
            <a:chExt cx="7406640" cy="197108"/>
          </a:xfrm>
        </p:grpSpPr>
        <p:sp>
          <p:nvSpPr>
            <p:cNvPr id="5" name="Freeform 5"/>
            <p:cNvSpPr/>
            <p:nvPr/>
          </p:nvSpPr>
          <p:spPr>
            <a:xfrm>
              <a:off x="0" y="0"/>
              <a:ext cx="7406640" cy="197104"/>
            </a:xfrm>
            <a:custGeom>
              <a:avLst/>
              <a:gdLst/>
              <a:ahLst/>
              <a:cxnLst/>
              <a:rect l="l" t="t" r="r" b="b"/>
              <a:pathLst>
                <a:path w="7406640" h="197104">
                  <a:moveTo>
                    <a:pt x="0" y="0"/>
                  </a:moveTo>
                  <a:lnTo>
                    <a:pt x="7406640" y="0"/>
                  </a:lnTo>
                  <a:lnTo>
                    <a:pt x="7406640" y="197104"/>
                  </a:lnTo>
                  <a:lnTo>
                    <a:pt x="0" y="197104"/>
                  </a:lnTo>
                  <a:close/>
                </a:path>
              </a:pathLst>
            </a:custGeom>
            <a:solidFill>
              <a:srgbClr val="969FA7"/>
            </a:solidFill>
          </p:spPr>
        </p:sp>
      </p:grpSp>
      <p:grpSp>
        <p:nvGrpSpPr>
          <p:cNvPr id="6" name="Group 6"/>
          <p:cNvGrpSpPr/>
          <p:nvPr/>
        </p:nvGrpSpPr>
        <p:grpSpPr>
          <a:xfrm>
            <a:off x="6362745" y="685800"/>
            <a:ext cx="5554980" cy="137160"/>
            <a:chOff x="0" y="0"/>
            <a:chExt cx="7406640" cy="182880"/>
          </a:xfrm>
        </p:grpSpPr>
        <p:sp>
          <p:nvSpPr>
            <p:cNvPr id="7" name="Freeform 7"/>
            <p:cNvSpPr/>
            <p:nvPr/>
          </p:nvSpPr>
          <p:spPr>
            <a:xfrm>
              <a:off x="0" y="0"/>
              <a:ext cx="7406640" cy="182880"/>
            </a:xfrm>
            <a:custGeom>
              <a:avLst/>
              <a:gdLst/>
              <a:ahLst/>
              <a:cxnLst/>
              <a:rect l="l" t="t" r="r" b="b"/>
              <a:pathLst>
                <a:path w="7406640" h="182880">
                  <a:moveTo>
                    <a:pt x="0" y="0"/>
                  </a:moveTo>
                  <a:lnTo>
                    <a:pt x="7406640" y="0"/>
                  </a:lnTo>
                  <a:lnTo>
                    <a:pt x="7406640" y="182880"/>
                  </a:lnTo>
                  <a:lnTo>
                    <a:pt x="0" y="182880"/>
                  </a:lnTo>
                  <a:close/>
                </a:path>
              </a:pathLst>
            </a:custGeom>
            <a:solidFill>
              <a:srgbClr val="1CADE4"/>
            </a:solidFill>
          </p:spPr>
        </p:sp>
      </p:grpSp>
      <p:sp>
        <p:nvSpPr>
          <p:cNvPr id="9" name="TextBox 9"/>
          <p:cNvSpPr txBox="1"/>
          <p:nvPr/>
        </p:nvSpPr>
        <p:spPr>
          <a:xfrm>
            <a:off x="1365800" y="797697"/>
            <a:ext cx="15590520" cy="1982629"/>
          </a:xfrm>
          <a:prstGeom prst="rect">
            <a:avLst/>
          </a:prstGeom>
        </p:spPr>
        <p:txBody>
          <a:bodyPr lIns="0" tIns="0" rIns="0" bIns="0" rtlCol="0" anchor="t">
            <a:spAutoFit/>
          </a:bodyPr>
          <a:lstStyle/>
          <a:p>
            <a:pPr algn="l">
              <a:lnSpc>
                <a:spcPts val="5040"/>
              </a:lnSpc>
            </a:pPr>
            <a:r>
              <a:rPr lang="en-US" sz="4200">
                <a:solidFill>
                  <a:srgbClr val="002060"/>
                </a:solidFill>
                <a:latin typeface="Arial Bold"/>
              </a:rPr>
              <a:t>OUTLINE</a:t>
            </a:r>
          </a:p>
        </p:txBody>
      </p:sp>
      <p:sp>
        <p:nvSpPr>
          <p:cNvPr id="10" name="TextBox 10"/>
          <p:cNvSpPr txBox="1"/>
          <p:nvPr/>
        </p:nvSpPr>
        <p:spPr>
          <a:xfrm>
            <a:off x="1348740" y="2378877"/>
            <a:ext cx="16345650" cy="5459730"/>
          </a:xfrm>
          <a:prstGeom prst="rect">
            <a:avLst/>
          </a:prstGeom>
        </p:spPr>
        <p:txBody>
          <a:bodyPr lIns="0" tIns="0" rIns="0" bIns="0" rtlCol="0" anchor="t">
            <a:spAutoFit/>
          </a:bodyPr>
          <a:lstStyle/>
          <a:p>
            <a:pPr algn="l">
              <a:lnSpc>
                <a:spcPts val="3960"/>
              </a:lnSpc>
            </a:pPr>
            <a:r>
              <a:rPr lang="en-US" sz="3000">
                <a:solidFill>
                  <a:srgbClr val="404040"/>
                </a:solidFill>
                <a:latin typeface="Arial Bold"/>
              </a:rPr>
              <a:t>  </a:t>
            </a:r>
          </a:p>
          <a:p>
            <a:pPr marL="542925" lvl="1" indent="-271462" algn="l">
              <a:lnSpc>
                <a:spcPts val="3960"/>
              </a:lnSpc>
              <a:buFont typeface="Arial"/>
              <a:buChar char="•"/>
            </a:pPr>
            <a:r>
              <a:rPr lang="en-US" sz="3000">
                <a:solidFill>
                  <a:srgbClr val="404040"/>
                </a:solidFill>
                <a:latin typeface="Arial Bold"/>
              </a:rPr>
              <a:t>Problem Statement </a:t>
            </a:r>
          </a:p>
          <a:p>
            <a:pPr marL="542925" lvl="1" indent="-271462" algn="l">
              <a:lnSpc>
                <a:spcPts val="3960"/>
              </a:lnSpc>
              <a:buFont typeface="Arial"/>
              <a:buChar char="•"/>
            </a:pPr>
            <a:r>
              <a:rPr lang="en-US" sz="3000">
                <a:solidFill>
                  <a:srgbClr val="404040"/>
                </a:solidFill>
                <a:latin typeface="Arial Bold"/>
              </a:rPr>
              <a:t>Proposed System/Solution</a:t>
            </a:r>
          </a:p>
          <a:p>
            <a:pPr marL="542925" lvl="1" indent="-271462" algn="l">
              <a:lnSpc>
                <a:spcPts val="3960"/>
              </a:lnSpc>
              <a:buFont typeface="Arial"/>
              <a:buChar char="•"/>
            </a:pPr>
            <a:r>
              <a:rPr lang="en-US" sz="3000">
                <a:solidFill>
                  <a:srgbClr val="404040"/>
                </a:solidFill>
                <a:latin typeface="Arial Bold"/>
              </a:rPr>
              <a:t>System Development Approach </a:t>
            </a:r>
          </a:p>
          <a:p>
            <a:pPr marL="542925" lvl="1" indent="-271462" algn="l">
              <a:lnSpc>
                <a:spcPts val="3960"/>
              </a:lnSpc>
              <a:buFont typeface="Arial"/>
              <a:buChar char="•"/>
            </a:pPr>
            <a:r>
              <a:rPr lang="en-US" sz="3000">
                <a:solidFill>
                  <a:srgbClr val="404040"/>
                </a:solidFill>
                <a:latin typeface="Arial Bold"/>
              </a:rPr>
              <a:t>Algorithm &amp; Deployment  </a:t>
            </a:r>
          </a:p>
          <a:p>
            <a:pPr marL="542925" lvl="1" indent="-271462" algn="l">
              <a:lnSpc>
                <a:spcPts val="3960"/>
              </a:lnSpc>
              <a:buFont typeface="Arial"/>
              <a:buChar char="•"/>
            </a:pPr>
            <a:r>
              <a:rPr lang="en-US" sz="3000">
                <a:solidFill>
                  <a:srgbClr val="404040"/>
                </a:solidFill>
                <a:latin typeface="Arial Bold"/>
              </a:rPr>
              <a:t>Result </a:t>
            </a:r>
          </a:p>
          <a:p>
            <a:pPr marL="542925" lvl="1" indent="-271462" algn="l">
              <a:lnSpc>
                <a:spcPts val="3960"/>
              </a:lnSpc>
              <a:buFont typeface="Arial"/>
              <a:buChar char="•"/>
            </a:pPr>
            <a:r>
              <a:rPr lang="en-US" sz="3000">
                <a:solidFill>
                  <a:srgbClr val="404040"/>
                </a:solidFill>
                <a:latin typeface="Arial Bold"/>
              </a:rPr>
              <a:t>Conclusion</a:t>
            </a:r>
          </a:p>
          <a:p>
            <a:pPr marL="542925" lvl="1" indent="-271462" algn="l">
              <a:lnSpc>
                <a:spcPts val="3960"/>
              </a:lnSpc>
              <a:buFont typeface="Arial"/>
              <a:buChar char="•"/>
            </a:pPr>
            <a:r>
              <a:rPr lang="en-US" sz="3000">
                <a:solidFill>
                  <a:srgbClr val="404040"/>
                </a:solidFill>
                <a:latin typeface="Arial Bold"/>
              </a:rPr>
              <a:t>Future Scope</a:t>
            </a:r>
          </a:p>
          <a:p>
            <a:pPr marL="542925" lvl="1" indent="-271462" algn="l">
              <a:lnSpc>
                <a:spcPts val="3960"/>
              </a:lnSpc>
              <a:buFont typeface="Arial"/>
              <a:buChar char="•"/>
            </a:pPr>
            <a:r>
              <a:rPr lang="en-US" sz="3000">
                <a:solidFill>
                  <a:srgbClr val="404040"/>
                </a:solidFill>
                <a:latin typeface="Arial Bold"/>
              </a:rPr>
              <a:t>References</a:t>
            </a:r>
          </a:p>
          <a:p>
            <a:pPr marL="542925" lvl="1" indent="-271462" algn="l">
              <a:lnSpc>
                <a:spcPts val="3960"/>
              </a:lnSpc>
            </a:pPr>
            <a:endParaRPr lang="en-US" sz="3000">
              <a:solidFill>
                <a:srgbClr val="404040"/>
              </a:solidFill>
              <a:latin typeface="Arial Bo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69801" y="685800"/>
            <a:ext cx="5554980" cy="142496"/>
            <a:chOff x="0" y="0"/>
            <a:chExt cx="7406640" cy="189994"/>
          </a:xfrm>
        </p:grpSpPr>
        <p:sp>
          <p:nvSpPr>
            <p:cNvPr id="3" name="Freeform 3"/>
            <p:cNvSpPr/>
            <p:nvPr/>
          </p:nvSpPr>
          <p:spPr>
            <a:xfrm>
              <a:off x="0" y="0"/>
              <a:ext cx="7406640" cy="189992"/>
            </a:xfrm>
            <a:custGeom>
              <a:avLst/>
              <a:gdLst/>
              <a:ahLst/>
              <a:cxnLst/>
              <a:rect l="l" t="t" r="r" b="b"/>
              <a:pathLst>
                <a:path w="7406640" h="189992">
                  <a:moveTo>
                    <a:pt x="0" y="0"/>
                  </a:moveTo>
                  <a:lnTo>
                    <a:pt x="7406640" y="0"/>
                  </a:lnTo>
                  <a:lnTo>
                    <a:pt x="7406640" y="189992"/>
                  </a:lnTo>
                  <a:lnTo>
                    <a:pt x="0" y="189992"/>
                  </a:lnTo>
                  <a:close/>
                </a:path>
              </a:pathLst>
            </a:custGeom>
            <a:solidFill>
              <a:srgbClr val="465359"/>
            </a:solidFill>
          </p:spPr>
        </p:sp>
      </p:grpSp>
      <p:grpSp>
        <p:nvGrpSpPr>
          <p:cNvPr id="4" name="Group 4"/>
          <p:cNvGrpSpPr/>
          <p:nvPr/>
        </p:nvGrpSpPr>
        <p:grpSpPr>
          <a:xfrm>
            <a:off x="12063220" y="680464"/>
            <a:ext cx="5554980" cy="147831"/>
            <a:chOff x="0" y="0"/>
            <a:chExt cx="7406640" cy="197108"/>
          </a:xfrm>
        </p:grpSpPr>
        <p:sp>
          <p:nvSpPr>
            <p:cNvPr id="5" name="Freeform 5"/>
            <p:cNvSpPr/>
            <p:nvPr/>
          </p:nvSpPr>
          <p:spPr>
            <a:xfrm>
              <a:off x="0" y="0"/>
              <a:ext cx="7406640" cy="197104"/>
            </a:xfrm>
            <a:custGeom>
              <a:avLst/>
              <a:gdLst/>
              <a:ahLst/>
              <a:cxnLst/>
              <a:rect l="l" t="t" r="r" b="b"/>
              <a:pathLst>
                <a:path w="7406640" h="197104">
                  <a:moveTo>
                    <a:pt x="0" y="0"/>
                  </a:moveTo>
                  <a:lnTo>
                    <a:pt x="7406640" y="0"/>
                  </a:lnTo>
                  <a:lnTo>
                    <a:pt x="7406640" y="197104"/>
                  </a:lnTo>
                  <a:lnTo>
                    <a:pt x="0" y="197104"/>
                  </a:lnTo>
                  <a:close/>
                </a:path>
              </a:pathLst>
            </a:custGeom>
            <a:solidFill>
              <a:srgbClr val="969FA7"/>
            </a:solidFill>
          </p:spPr>
        </p:sp>
      </p:grpSp>
      <p:grpSp>
        <p:nvGrpSpPr>
          <p:cNvPr id="6" name="Group 6"/>
          <p:cNvGrpSpPr/>
          <p:nvPr/>
        </p:nvGrpSpPr>
        <p:grpSpPr>
          <a:xfrm>
            <a:off x="6362745" y="685800"/>
            <a:ext cx="5554980" cy="137160"/>
            <a:chOff x="0" y="0"/>
            <a:chExt cx="7406640" cy="182880"/>
          </a:xfrm>
        </p:grpSpPr>
        <p:sp>
          <p:nvSpPr>
            <p:cNvPr id="7" name="Freeform 7"/>
            <p:cNvSpPr/>
            <p:nvPr/>
          </p:nvSpPr>
          <p:spPr>
            <a:xfrm>
              <a:off x="0" y="0"/>
              <a:ext cx="7406640" cy="182880"/>
            </a:xfrm>
            <a:custGeom>
              <a:avLst/>
              <a:gdLst/>
              <a:ahLst/>
              <a:cxnLst/>
              <a:rect l="l" t="t" r="r" b="b"/>
              <a:pathLst>
                <a:path w="7406640" h="182880">
                  <a:moveTo>
                    <a:pt x="0" y="0"/>
                  </a:moveTo>
                  <a:lnTo>
                    <a:pt x="7406640" y="0"/>
                  </a:lnTo>
                  <a:lnTo>
                    <a:pt x="7406640" y="182880"/>
                  </a:lnTo>
                  <a:lnTo>
                    <a:pt x="0" y="182880"/>
                  </a:lnTo>
                  <a:close/>
                </a:path>
              </a:pathLst>
            </a:custGeom>
            <a:solidFill>
              <a:srgbClr val="1CADE4"/>
            </a:solidFill>
          </p:spPr>
        </p:sp>
      </p:grpSp>
      <p:sp>
        <p:nvSpPr>
          <p:cNvPr id="9" name="TextBox 9"/>
          <p:cNvSpPr txBox="1"/>
          <p:nvPr/>
        </p:nvSpPr>
        <p:spPr>
          <a:xfrm>
            <a:off x="963228" y="783783"/>
            <a:ext cx="16361544" cy="1019175"/>
          </a:xfrm>
          <a:prstGeom prst="rect">
            <a:avLst/>
          </a:prstGeom>
        </p:spPr>
        <p:txBody>
          <a:bodyPr lIns="0" tIns="0" rIns="0" bIns="0" rtlCol="0" anchor="t">
            <a:spAutoFit/>
          </a:bodyPr>
          <a:lstStyle/>
          <a:p>
            <a:pPr algn="l">
              <a:lnSpc>
                <a:spcPts val="7128"/>
              </a:lnSpc>
            </a:pPr>
            <a:r>
              <a:rPr lang="en-US" sz="5940">
                <a:solidFill>
                  <a:srgbClr val="1CADE4"/>
                </a:solidFill>
                <a:latin typeface="Arial Bold"/>
              </a:rPr>
              <a:t>Problem Statement</a:t>
            </a:r>
          </a:p>
        </p:txBody>
      </p:sp>
      <p:sp>
        <p:nvSpPr>
          <p:cNvPr id="10" name="TextBox 10"/>
          <p:cNvSpPr txBox="1"/>
          <p:nvPr/>
        </p:nvSpPr>
        <p:spPr>
          <a:xfrm>
            <a:off x="1054669" y="3234095"/>
            <a:ext cx="16361543" cy="5383911"/>
          </a:xfrm>
          <a:prstGeom prst="rect">
            <a:avLst/>
          </a:prstGeom>
        </p:spPr>
        <p:txBody>
          <a:bodyPr lIns="0" tIns="0" rIns="0" bIns="0" rtlCol="0" anchor="t">
            <a:spAutoFit/>
          </a:bodyPr>
          <a:lstStyle/>
          <a:p>
            <a:pPr algn="l">
              <a:lnSpc>
                <a:spcPts val="4752"/>
              </a:lnSpc>
            </a:pPr>
            <a:r>
              <a:rPr lang="en-US" sz="3600" spc="-29">
                <a:solidFill>
                  <a:srgbClr val="0F0F0F"/>
                </a:solidFill>
                <a:latin typeface="Zen Maru Gothic"/>
              </a:rPr>
              <a:t>The modern digital landscape presents challenges in monitoring and tracking user activities on computing devices. Without adequate mechanisms in place, there is a lack of visibility into user interactions, posing risks such as unauthorized access, data breaches, and misuse of resources. Moreover, in scenarios such as parental oversight or employee management, ensuring accountability and safeguarding against inappropriate behavior or security threats becomes increasingly difficult. This necessitates the development of solutions capable of discreetly capturing and recording user inputs, thereby enabling proactive measures for security, productivity enhancement, and regulatory compliance</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69801" y="685800"/>
            <a:ext cx="5554980" cy="142496"/>
            <a:chOff x="0" y="0"/>
            <a:chExt cx="7406640" cy="189994"/>
          </a:xfrm>
        </p:grpSpPr>
        <p:sp>
          <p:nvSpPr>
            <p:cNvPr id="3" name="Freeform 3"/>
            <p:cNvSpPr/>
            <p:nvPr/>
          </p:nvSpPr>
          <p:spPr>
            <a:xfrm>
              <a:off x="0" y="0"/>
              <a:ext cx="7406640" cy="189992"/>
            </a:xfrm>
            <a:custGeom>
              <a:avLst/>
              <a:gdLst/>
              <a:ahLst/>
              <a:cxnLst/>
              <a:rect l="l" t="t" r="r" b="b"/>
              <a:pathLst>
                <a:path w="7406640" h="189992">
                  <a:moveTo>
                    <a:pt x="0" y="0"/>
                  </a:moveTo>
                  <a:lnTo>
                    <a:pt x="7406640" y="0"/>
                  </a:lnTo>
                  <a:lnTo>
                    <a:pt x="7406640" y="189992"/>
                  </a:lnTo>
                  <a:lnTo>
                    <a:pt x="0" y="189992"/>
                  </a:lnTo>
                  <a:close/>
                </a:path>
              </a:pathLst>
            </a:custGeom>
            <a:solidFill>
              <a:srgbClr val="465359"/>
            </a:solidFill>
          </p:spPr>
        </p:sp>
      </p:grpSp>
      <p:grpSp>
        <p:nvGrpSpPr>
          <p:cNvPr id="4" name="Group 4"/>
          <p:cNvGrpSpPr/>
          <p:nvPr/>
        </p:nvGrpSpPr>
        <p:grpSpPr>
          <a:xfrm>
            <a:off x="12063220" y="680464"/>
            <a:ext cx="5554980" cy="147831"/>
            <a:chOff x="0" y="0"/>
            <a:chExt cx="7406640" cy="197108"/>
          </a:xfrm>
        </p:grpSpPr>
        <p:sp>
          <p:nvSpPr>
            <p:cNvPr id="5" name="Freeform 5"/>
            <p:cNvSpPr/>
            <p:nvPr/>
          </p:nvSpPr>
          <p:spPr>
            <a:xfrm>
              <a:off x="0" y="0"/>
              <a:ext cx="7406640" cy="197104"/>
            </a:xfrm>
            <a:custGeom>
              <a:avLst/>
              <a:gdLst/>
              <a:ahLst/>
              <a:cxnLst/>
              <a:rect l="l" t="t" r="r" b="b"/>
              <a:pathLst>
                <a:path w="7406640" h="197104">
                  <a:moveTo>
                    <a:pt x="0" y="0"/>
                  </a:moveTo>
                  <a:lnTo>
                    <a:pt x="7406640" y="0"/>
                  </a:lnTo>
                  <a:lnTo>
                    <a:pt x="7406640" y="197104"/>
                  </a:lnTo>
                  <a:lnTo>
                    <a:pt x="0" y="197104"/>
                  </a:lnTo>
                  <a:close/>
                </a:path>
              </a:pathLst>
            </a:custGeom>
            <a:solidFill>
              <a:srgbClr val="969FA7"/>
            </a:solidFill>
          </p:spPr>
        </p:sp>
      </p:grpSp>
      <p:grpSp>
        <p:nvGrpSpPr>
          <p:cNvPr id="6" name="Group 6"/>
          <p:cNvGrpSpPr/>
          <p:nvPr/>
        </p:nvGrpSpPr>
        <p:grpSpPr>
          <a:xfrm>
            <a:off x="6362745" y="685800"/>
            <a:ext cx="5554980" cy="137160"/>
            <a:chOff x="0" y="0"/>
            <a:chExt cx="7406640" cy="182880"/>
          </a:xfrm>
        </p:grpSpPr>
        <p:sp>
          <p:nvSpPr>
            <p:cNvPr id="7" name="Freeform 7"/>
            <p:cNvSpPr/>
            <p:nvPr/>
          </p:nvSpPr>
          <p:spPr>
            <a:xfrm>
              <a:off x="0" y="0"/>
              <a:ext cx="7406640" cy="182880"/>
            </a:xfrm>
            <a:custGeom>
              <a:avLst/>
              <a:gdLst/>
              <a:ahLst/>
              <a:cxnLst/>
              <a:rect l="l" t="t" r="r" b="b"/>
              <a:pathLst>
                <a:path w="7406640" h="182880">
                  <a:moveTo>
                    <a:pt x="0" y="0"/>
                  </a:moveTo>
                  <a:lnTo>
                    <a:pt x="7406640" y="0"/>
                  </a:lnTo>
                  <a:lnTo>
                    <a:pt x="7406640" y="182880"/>
                  </a:lnTo>
                  <a:lnTo>
                    <a:pt x="0" y="182880"/>
                  </a:lnTo>
                  <a:close/>
                </a:path>
              </a:pathLst>
            </a:custGeom>
            <a:solidFill>
              <a:srgbClr val="1CADE4"/>
            </a:solidFill>
          </p:spPr>
        </p:sp>
      </p:grpSp>
      <p:sp>
        <p:nvSpPr>
          <p:cNvPr id="9" name="TextBox 9"/>
          <p:cNvSpPr txBox="1"/>
          <p:nvPr/>
        </p:nvSpPr>
        <p:spPr>
          <a:xfrm>
            <a:off x="963228" y="783783"/>
            <a:ext cx="16361544" cy="1019175"/>
          </a:xfrm>
          <a:prstGeom prst="rect">
            <a:avLst/>
          </a:prstGeom>
        </p:spPr>
        <p:txBody>
          <a:bodyPr lIns="0" tIns="0" rIns="0" bIns="0" rtlCol="0" anchor="t">
            <a:spAutoFit/>
          </a:bodyPr>
          <a:lstStyle/>
          <a:p>
            <a:pPr algn="l">
              <a:lnSpc>
                <a:spcPts val="7128"/>
              </a:lnSpc>
            </a:pPr>
            <a:r>
              <a:rPr lang="en-US" sz="5940">
                <a:solidFill>
                  <a:srgbClr val="1CADE4"/>
                </a:solidFill>
                <a:latin typeface="Arial Bold"/>
              </a:rPr>
              <a:t>Proposed Solution</a:t>
            </a:r>
          </a:p>
        </p:txBody>
      </p:sp>
      <p:sp>
        <p:nvSpPr>
          <p:cNvPr id="10" name="TextBox 10"/>
          <p:cNvSpPr txBox="1"/>
          <p:nvPr/>
        </p:nvSpPr>
        <p:spPr>
          <a:xfrm>
            <a:off x="753947" y="2183403"/>
            <a:ext cx="17237348" cy="7193662"/>
          </a:xfrm>
          <a:prstGeom prst="rect">
            <a:avLst/>
          </a:prstGeom>
        </p:spPr>
        <p:txBody>
          <a:bodyPr lIns="0" tIns="0" rIns="0" bIns="0" rtlCol="0" anchor="t">
            <a:spAutoFit/>
          </a:bodyPr>
          <a:lstStyle/>
          <a:p>
            <a:pPr>
              <a:lnSpc>
                <a:spcPts val="4751"/>
              </a:lnSpc>
            </a:pPr>
            <a:r>
              <a:rPr lang="en-US" sz="3599" spc="32">
                <a:solidFill>
                  <a:srgbClr val="0F0F0F"/>
                </a:solidFill>
                <a:latin typeface="TT Rounds Condensed"/>
              </a:rPr>
              <a:t>Keyloggers are software tools designed to  capture and record keystrokes entered on a computer or mobile device. They operate discreetly in the background, logging every key pressed by the user. Keyloggers can be classified into two main types: hardware-based and software-based. Hardware keyloggers are physical devices inserted between the keyboard and the computer, while software keyloggers are installed as programs on the target device. </a:t>
            </a:r>
          </a:p>
          <a:p>
            <a:pPr marL="1624945" lvl="2" indent="-541648" algn="l">
              <a:lnSpc>
                <a:spcPts val="4751"/>
              </a:lnSpc>
            </a:pPr>
            <a:r>
              <a:rPr lang="en-US" sz="3599" spc="33">
                <a:solidFill>
                  <a:srgbClr val="0F0F0F"/>
                </a:solidFill>
                <a:latin typeface="TT Rounds Condensed"/>
              </a:rPr>
              <a:t>Keyloggers serve various purposes, including monitoring user activities for security reasons, detecting unauthorized access, tracking productivity, and facilitating parental control. Despite their utility, keyloggers raise privacy concerns and ethical considerations due to their potential for misuse and invasion of personal privacy. Therefore, responsible usage and legal compliance are essential considerations in deploying keylogging solutions</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69801" y="685800"/>
            <a:ext cx="5554980" cy="142496"/>
            <a:chOff x="0" y="0"/>
            <a:chExt cx="7406640" cy="189994"/>
          </a:xfrm>
        </p:grpSpPr>
        <p:sp>
          <p:nvSpPr>
            <p:cNvPr id="3" name="Freeform 3"/>
            <p:cNvSpPr/>
            <p:nvPr/>
          </p:nvSpPr>
          <p:spPr>
            <a:xfrm>
              <a:off x="0" y="0"/>
              <a:ext cx="7406640" cy="189992"/>
            </a:xfrm>
            <a:custGeom>
              <a:avLst/>
              <a:gdLst/>
              <a:ahLst/>
              <a:cxnLst/>
              <a:rect l="l" t="t" r="r" b="b"/>
              <a:pathLst>
                <a:path w="7406640" h="189992">
                  <a:moveTo>
                    <a:pt x="0" y="0"/>
                  </a:moveTo>
                  <a:lnTo>
                    <a:pt x="7406640" y="0"/>
                  </a:lnTo>
                  <a:lnTo>
                    <a:pt x="7406640" y="189992"/>
                  </a:lnTo>
                  <a:lnTo>
                    <a:pt x="0" y="189992"/>
                  </a:lnTo>
                  <a:close/>
                </a:path>
              </a:pathLst>
            </a:custGeom>
            <a:solidFill>
              <a:srgbClr val="465359"/>
            </a:solidFill>
          </p:spPr>
        </p:sp>
      </p:grpSp>
      <p:grpSp>
        <p:nvGrpSpPr>
          <p:cNvPr id="4" name="Group 4"/>
          <p:cNvGrpSpPr/>
          <p:nvPr/>
        </p:nvGrpSpPr>
        <p:grpSpPr>
          <a:xfrm>
            <a:off x="12063220" y="680464"/>
            <a:ext cx="5554980" cy="147831"/>
            <a:chOff x="0" y="0"/>
            <a:chExt cx="7406640" cy="197108"/>
          </a:xfrm>
        </p:grpSpPr>
        <p:sp>
          <p:nvSpPr>
            <p:cNvPr id="5" name="Freeform 5"/>
            <p:cNvSpPr/>
            <p:nvPr/>
          </p:nvSpPr>
          <p:spPr>
            <a:xfrm>
              <a:off x="0" y="0"/>
              <a:ext cx="7406640" cy="197104"/>
            </a:xfrm>
            <a:custGeom>
              <a:avLst/>
              <a:gdLst/>
              <a:ahLst/>
              <a:cxnLst/>
              <a:rect l="l" t="t" r="r" b="b"/>
              <a:pathLst>
                <a:path w="7406640" h="197104">
                  <a:moveTo>
                    <a:pt x="0" y="0"/>
                  </a:moveTo>
                  <a:lnTo>
                    <a:pt x="7406640" y="0"/>
                  </a:lnTo>
                  <a:lnTo>
                    <a:pt x="7406640" y="197104"/>
                  </a:lnTo>
                  <a:lnTo>
                    <a:pt x="0" y="197104"/>
                  </a:lnTo>
                  <a:close/>
                </a:path>
              </a:pathLst>
            </a:custGeom>
            <a:solidFill>
              <a:srgbClr val="969FA7"/>
            </a:solidFill>
          </p:spPr>
        </p:sp>
      </p:grpSp>
      <p:grpSp>
        <p:nvGrpSpPr>
          <p:cNvPr id="6" name="Group 6"/>
          <p:cNvGrpSpPr/>
          <p:nvPr/>
        </p:nvGrpSpPr>
        <p:grpSpPr>
          <a:xfrm>
            <a:off x="6362745" y="685800"/>
            <a:ext cx="5554980" cy="137160"/>
            <a:chOff x="0" y="0"/>
            <a:chExt cx="7406640" cy="182880"/>
          </a:xfrm>
        </p:grpSpPr>
        <p:sp>
          <p:nvSpPr>
            <p:cNvPr id="7" name="Freeform 7"/>
            <p:cNvSpPr/>
            <p:nvPr/>
          </p:nvSpPr>
          <p:spPr>
            <a:xfrm>
              <a:off x="0" y="0"/>
              <a:ext cx="7406640" cy="182880"/>
            </a:xfrm>
            <a:custGeom>
              <a:avLst/>
              <a:gdLst/>
              <a:ahLst/>
              <a:cxnLst/>
              <a:rect l="l" t="t" r="r" b="b"/>
              <a:pathLst>
                <a:path w="7406640" h="182880">
                  <a:moveTo>
                    <a:pt x="0" y="0"/>
                  </a:moveTo>
                  <a:lnTo>
                    <a:pt x="7406640" y="0"/>
                  </a:lnTo>
                  <a:lnTo>
                    <a:pt x="7406640" y="182880"/>
                  </a:lnTo>
                  <a:lnTo>
                    <a:pt x="0" y="182880"/>
                  </a:lnTo>
                  <a:close/>
                </a:path>
              </a:pathLst>
            </a:custGeom>
            <a:solidFill>
              <a:srgbClr val="1CADE4"/>
            </a:solidFill>
          </p:spPr>
        </p:sp>
      </p:grpSp>
      <p:sp>
        <p:nvSpPr>
          <p:cNvPr id="9" name="TextBox 9"/>
          <p:cNvSpPr txBox="1"/>
          <p:nvPr/>
        </p:nvSpPr>
        <p:spPr>
          <a:xfrm>
            <a:off x="963228" y="724407"/>
            <a:ext cx="16361544" cy="1019175"/>
          </a:xfrm>
          <a:prstGeom prst="rect">
            <a:avLst/>
          </a:prstGeom>
        </p:spPr>
        <p:txBody>
          <a:bodyPr lIns="0" tIns="0" rIns="0" bIns="0" rtlCol="0" anchor="t">
            <a:spAutoFit/>
          </a:bodyPr>
          <a:lstStyle/>
          <a:p>
            <a:pPr algn="l">
              <a:lnSpc>
                <a:spcPts val="7128"/>
              </a:lnSpc>
            </a:pPr>
            <a:r>
              <a:rPr lang="en-US" sz="5940">
                <a:solidFill>
                  <a:srgbClr val="1CADE4"/>
                </a:solidFill>
                <a:latin typeface="Arial Bold"/>
              </a:rPr>
              <a:t>System  Approach</a:t>
            </a:r>
          </a:p>
        </p:txBody>
      </p:sp>
      <p:sp>
        <p:nvSpPr>
          <p:cNvPr id="10" name="TextBox 10"/>
          <p:cNvSpPr txBox="1"/>
          <p:nvPr/>
        </p:nvSpPr>
        <p:spPr>
          <a:xfrm>
            <a:off x="963228" y="1624123"/>
            <a:ext cx="16361542" cy="8698858"/>
          </a:xfrm>
          <a:prstGeom prst="rect">
            <a:avLst/>
          </a:prstGeom>
        </p:spPr>
        <p:txBody>
          <a:bodyPr lIns="0" tIns="0" rIns="0" bIns="0" rtlCol="0" anchor="t">
            <a:spAutoFit/>
          </a:bodyPr>
          <a:lstStyle/>
          <a:p>
            <a:pPr>
              <a:lnSpc>
                <a:spcPts val="3168"/>
              </a:lnSpc>
            </a:pPr>
            <a:endParaRPr dirty="0"/>
          </a:p>
          <a:p>
            <a:pPr>
              <a:lnSpc>
                <a:spcPts val="3168"/>
              </a:lnSpc>
            </a:pPr>
            <a:endParaRPr dirty="0"/>
          </a:p>
          <a:p>
            <a:pPr>
              <a:lnSpc>
                <a:spcPts val="3168"/>
              </a:lnSpc>
            </a:pPr>
            <a:endParaRPr dirty="0"/>
          </a:p>
          <a:p>
            <a:pPr algn="l">
              <a:lnSpc>
                <a:spcPts val="3687"/>
              </a:lnSpc>
            </a:pPr>
            <a:r>
              <a:rPr lang="en-US" sz="2793" spc="-22" dirty="0">
                <a:solidFill>
                  <a:srgbClr val="0F0F0F"/>
                </a:solidFill>
                <a:latin typeface="Zen Maru Gothic Bold"/>
              </a:rPr>
              <a:t>System Requirements:</a:t>
            </a:r>
          </a:p>
          <a:p>
            <a:pPr marL="518230" lvl="1" indent="-259115" algn="l">
              <a:lnSpc>
                <a:spcPts val="3168"/>
              </a:lnSpc>
              <a:buFont typeface="Arial"/>
              <a:buChar char="•"/>
            </a:pPr>
            <a:r>
              <a:rPr lang="en-US" sz="2400" spc="-19" dirty="0">
                <a:solidFill>
                  <a:srgbClr val="0F0F0F"/>
                </a:solidFill>
                <a:latin typeface="Zen Maru Gothic"/>
              </a:rPr>
              <a:t>Key Logging: Capture and record keystrokes entered on the target device.</a:t>
            </a:r>
          </a:p>
          <a:p>
            <a:pPr marL="518230" lvl="1" indent="-259115" algn="l">
              <a:lnSpc>
                <a:spcPts val="3168"/>
              </a:lnSpc>
              <a:buFont typeface="Arial"/>
              <a:buChar char="•"/>
            </a:pPr>
            <a:r>
              <a:rPr lang="en-US" sz="2400" spc="-19" dirty="0">
                <a:solidFill>
                  <a:srgbClr val="0F0F0F"/>
                </a:solidFill>
                <a:latin typeface="Zen Maru Gothic"/>
              </a:rPr>
              <a:t>Data Handling: Store logged keystrokes in text files (key_log.txt, </a:t>
            </a:r>
            <a:r>
              <a:rPr lang="en-US" sz="2400" spc="-19" dirty="0" err="1">
                <a:solidFill>
                  <a:srgbClr val="0F0F0F"/>
                </a:solidFill>
                <a:latin typeface="Zen Maru Gothic"/>
              </a:rPr>
              <a:t>key_log.json</a:t>
            </a:r>
            <a:r>
              <a:rPr lang="en-US" sz="2400" spc="-19" dirty="0">
                <a:solidFill>
                  <a:srgbClr val="0F0F0F"/>
                </a:solidFill>
                <a:latin typeface="Zen Maru Gothic"/>
              </a:rPr>
              <a:t>) for further processing.</a:t>
            </a:r>
          </a:p>
          <a:p>
            <a:pPr marL="518230" lvl="1" indent="-259115" algn="l">
              <a:lnSpc>
                <a:spcPts val="3168"/>
              </a:lnSpc>
              <a:buFont typeface="Arial"/>
              <a:buChar char="•"/>
            </a:pPr>
            <a:r>
              <a:rPr lang="en-US" sz="2400" spc="-19" dirty="0">
                <a:solidFill>
                  <a:srgbClr val="0F0F0F"/>
                </a:solidFill>
                <a:latin typeface="Zen Maru Gothic"/>
              </a:rPr>
              <a:t>User Interaction: Utilize </a:t>
            </a:r>
            <a:r>
              <a:rPr lang="en-US" sz="2400" spc="-19" dirty="0" err="1">
                <a:solidFill>
                  <a:srgbClr val="0F0F0F"/>
                </a:solidFill>
                <a:latin typeface="Zen Maru Gothic"/>
              </a:rPr>
              <a:t>tkinter</a:t>
            </a:r>
            <a:r>
              <a:rPr lang="en-US" sz="2400" spc="-19" dirty="0">
                <a:solidFill>
                  <a:srgbClr val="0F0F0F"/>
                </a:solidFill>
                <a:latin typeface="Zen Maru Gothic"/>
              </a:rPr>
              <a:t> for building a graphical user interface (GUI) for starting and stopping the keylogger.</a:t>
            </a:r>
          </a:p>
          <a:p>
            <a:pPr marL="518230" lvl="1" indent="-259115" algn="l">
              <a:lnSpc>
                <a:spcPts val="3168"/>
              </a:lnSpc>
              <a:buFont typeface="Arial"/>
              <a:buChar char="•"/>
            </a:pPr>
            <a:r>
              <a:rPr lang="en-US" sz="2400" spc="-19" dirty="0">
                <a:solidFill>
                  <a:srgbClr val="0F0F0F"/>
                </a:solidFill>
                <a:latin typeface="Zen Maru Gothic"/>
              </a:rPr>
              <a:t>Event Handling: Implement functions for handling key press and release events using the </a:t>
            </a:r>
            <a:r>
              <a:rPr lang="en-US" sz="2400" spc="-19" dirty="0" err="1">
                <a:solidFill>
                  <a:srgbClr val="0F0F0F"/>
                </a:solidFill>
                <a:latin typeface="Zen Maru Gothic"/>
              </a:rPr>
              <a:t>pynput</a:t>
            </a:r>
            <a:r>
              <a:rPr lang="en-US" sz="2400" spc="-19" dirty="0">
                <a:solidFill>
                  <a:srgbClr val="0F0F0F"/>
                </a:solidFill>
                <a:latin typeface="Zen Maru Gothic"/>
              </a:rPr>
              <a:t> library.</a:t>
            </a:r>
          </a:p>
          <a:p>
            <a:pPr marL="518230" lvl="1" indent="-259115" algn="l">
              <a:lnSpc>
                <a:spcPts val="3168"/>
              </a:lnSpc>
              <a:buFont typeface="Arial"/>
              <a:buChar char="•"/>
            </a:pPr>
            <a:r>
              <a:rPr lang="en-US" sz="2400" spc="-19" dirty="0">
                <a:solidFill>
                  <a:srgbClr val="0F0F0F"/>
                </a:solidFill>
                <a:latin typeface="Zen Maru Gothic"/>
              </a:rPr>
              <a:t>File Management: Write logged keystrokes to text files in real-time for immediate access and analysis.</a:t>
            </a:r>
          </a:p>
          <a:p>
            <a:pPr marL="518230" lvl="1" indent="-259115" algn="l">
              <a:lnSpc>
                <a:spcPts val="3168"/>
              </a:lnSpc>
              <a:buFont typeface="Arial"/>
              <a:buChar char="•"/>
            </a:pPr>
            <a:endParaRPr lang="en-US" sz="2400" spc="-19" dirty="0">
              <a:solidFill>
                <a:srgbClr val="0F0F0F"/>
              </a:solidFill>
              <a:latin typeface="Zen Maru Gothic"/>
            </a:endParaRPr>
          </a:p>
          <a:p>
            <a:pPr algn="l">
              <a:lnSpc>
                <a:spcPts val="3687"/>
              </a:lnSpc>
            </a:pPr>
            <a:r>
              <a:rPr lang="en-US" sz="2793" spc="-22" dirty="0">
                <a:solidFill>
                  <a:srgbClr val="0F0F0F"/>
                </a:solidFill>
                <a:latin typeface="Zen Maru Gothic Bold"/>
              </a:rPr>
              <a:t>Libraries Required:</a:t>
            </a:r>
          </a:p>
          <a:p>
            <a:pPr marL="518230" lvl="1" indent="-259115" algn="l">
              <a:lnSpc>
                <a:spcPts val="3168"/>
              </a:lnSpc>
              <a:buFont typeface="Arial"/>
              <a:buChar char="•"/>
            </a:pPr>
            <a:r>
              <a:rPr lang="en-US" sz="2400" spc="-19" dirty="0" err="1">
                <a:solidFill>
                  <a:srgbClr val="0F0F0F"/>
                </a:solidFill>
                <a:latin typeface="Zen Maru Gothic"/>
              </a:rPr>
              <a:t>tkinter</a:t>
            </a:r>
            <a:r>
              <a:rPr lang="en-US" sz="2400" spc="-19" dirty="0">
                <a:solidFill>
                  <a:srgbClr val="0F0F0F"/>
                </a:solidFill>
                <a:latin typeface="Zen Maru Gothic"/>
              </a:rPr>
              <a:t>: GUI development for user interaction.</a:t>
            </a:r>
          </a:p>
          <a:p>
            <a:pPr marL="518230" lvl="1" indent="-259115" algn="l">
              <a:lnSpc>
                <a:spcPts val="3168"/>
              </a:lnSpc>
              <a:buFont typeface="Arial"/>
              <a:buChar char="•"/>
            </a:pPr>
            <a:r>
              <a:rPr lang="en-US" sz="2400" spc="-19" dirty="0" err="1">
                <a:solidFill>
                  <a:srgbClr val="0F0F0F"/>
                </a:solidFill>
                <a:latin typeface="Zen Maru Gothic"/>
              </a:rPr>
              <a:t>pynput</a:t>
            </a:r>
            <a:r>
              <a:rPr lang="en-US" sz="2400" spc="-19" dirty="0">
                <a:solidFill>
                  <a:srgbClr val="0F0F0F"/>
                </a:solidFill>
                <a:latin typeface="Zen Maru Gothic"/>
              </a:rPr>
              <a:t>: Event handling for keylogging functionalities.</a:t>
            </a:r>
          </a:p>
          <a:p>
            <a:pPr marL="518230" lvl="1" indent="-259115" algn="l">
              <a:lnSpc>
                <a:spcPts val="3168"/>
              </a:lnSpc>
              <a:buFont typeface="Arial"/>
              <a:buChar char="•"/>
            </a:pPr>
            <a:r>
              <a:rPr lang="en-US" sz="2400" spc="-19" dirty="0" err="1">
                <a:solidFill>
                  <a:srgbClr val="0F0F0F"/>
                </a:solidFill>
                <a:latin typeface="Zen Maru Gothic"/>
              </a:rPr>
              <a:t>json</a:t>
            </a:r>
            <a:r>
              <a:rPr lang="en-US" sz="2400" spc="-19" dirty="0">
                <a:solidFill>
                  <a:srgbClr val="0F0F0F"/>
                </a:solidFill>
                <a:latin typeface="Zen Maru Gothic"/>
              </a:rPr>
              <a:t>: Serialization and deserialization of key logs for storage in JSON format.</a:t>
            </a:r>
          </a:p>
          <a:p>
            <a:pPr algn="l">
              <a:lnSpc>
                <a:spcPts val="3168"/>
              </a:lnSpc>
            </a:pPr>
            <a:r>
              <a:rPr lang="en-US" sz="2400" spc="-19" dirty="0">
                <a:solidFill>
                  <a:srgbClr val="0F0F0F"/>
                </a:solidFill>
                <a:latin typeface="Zen Maru Gothic"/>
              </a:rPr>
              <a:t>By adhering to these system requirements and utilizing the specified libraries, we can systematically develop and deploy a functional keylogger system based on the provided code.</a:t>
            </a:r>
          </a:p>
          <a:p>
            <a:pPr marL="518230" lvl="1" indent="-259115" algn="l">
              <a:lnSpc>
                <a:spcPts val="3168"/>
              </a:lnSpc>
              <a:buAutoNum type="arabicPeriod"/>
            </a:pPr>
            <a:endParaRPr lang="en-US" sz="2400" spc="-19" dirty="0">
              <a:solidFill>
                <a:srgbClr val="0F0F0F"/>
              </a:solidFill>
              <a:latin typeface="Zen Maru Gothic"/>
            </a:endParaRPr>
          </a:p>
          <a:p>
            <a:pPr algn="l">
              <a:lnSpc>
                <a:spcPts val="3168"/>
              </a:lnSpc>
            </a:pPr>
            <a:endParaRPr lang="en-US" sz="2400" spc="-19" dirty="0">
              <a:solidFill>
                <a:srgbClr val="0F0F0F"/>
              </a:solidFill>
              <a:latin typeface="Zen Maru Gothic"/>
            </a:endParaRPr>
          </a:p>
          <a:p>
            <a:pPr algn="l">
              <a:lnSpc>
                <a:spcPts val="3168"/>
              </a:lnSpc>
            </a:pPr>
            <a:endParaRPr lang="en-US" sz="2400" spc="-19" dirty="0">
              <a:solidFill>
                <a:srgbClr val="0F0F0F"/>
              </a:solidFill>
              <a:latin typeface="Zen Maru Gothic"/>
            </a:endParaRPr>
          </a:p>
          <a:p>
            <a:pPr algn="l">
              <a:lnSpc>
                <a:spcPts val="3168"/>
              </a:lnSpc>
            </a:pPr>
            <a:endParaRPr lang="en-US" sz="2400" spc="-19" dirty="0">
              <a:solidFill>
                <a:srgbClr val="0F0F0F"/>
              </a:solidFill>
              <a:latin typeface="Zen Maru Gothic"/>
            </a:endParaRPr>
          </a:p>
          <a:p>
            <a:pPr algn="l">
              <a:lnSpc>
                <a:spcPts val="3168"/>
              </a:lnSpc>
            </a:pPr>
            <a:endParaRPr lang="en-US" sz="2400" spc="-19" dirty="0">
              <a:solidFill>
                <a:srgbClr val="0F0F0F"/>
              </a:solidFill>
              <a:latin typeface="Zen Maru Gothic"/>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69801" y="685800"/>
            <a:ext cx="5554980" cy="142496"/>
            <a:chOff x="0" y="0"/>
            <a:chExt cx="7406640" cy="189994"/>
          </a:xfrm>
        </p:grpSpPr>
        <p:sp>
          <p:nvSpPr>
            <p:cNvPr id="3" name="Freeform 3"/>
            <p:cNvSpPr/>
            <p:nvPr/>
          </p:nvSpPr>
          <p:spPr>
            <a:xfrm>
              <a:off x="0" y="0"/>
              <a:ext cx="7406640" cy="189992"/>
            </a:xfrm>
            <a:custGeom>
              <a:avLst/>
              <a:gdLst/>
              <a:ahLst/>
              <a:cxnLst/>
              <a:rect l="l" t="t" r="r" b="b"/>
              <a:pathLst>
                <a:path w="7406640" h="189992">
                  <a:moveTo>
                    <a:pt x="0" y="0"/>
                  </a:moveTo>
                  <a:lnTo>
                    <a:pt x="7406640" y="0"/>
                  </a:lnTo>
                  <a:lnTo>
                    <a:pt x="7406640" y="189992"/>
                  </a:lnTo>
                  <a:lnTo>
                    <a:pt x="0" y="189992"/>
                  </a:lnTo>
                  <a:close/>
                </a:path>
              </a:pathLst>
            </a:custGeom>
            <a:solidFill>
              <a:srgbClr val="465359"/>
            </a:solidFill>
          </p:spPr>
        </p:sp>
      </p:grpSp>
      <p:grpSp>
        <p:nvGrpSpPr>
          <p:cNvPr id="4" name="Group 4"/>
          <p:cNvGrpSpPr/>
          <p:nvPr/>
        </p:nvGrpSpPr>
        <p:grpSpPr>
          <a:xfrm>
            <a:off x="12063220" y="680464"/>
            <a:ext cx="5554980" cy="147831"/>
            <a:chOff x="0" y="0"/>
            <a:chExt cx="7406640" cy="197108"/>
          </a:xfrm>
        </p:grpSpPr>
        <p:sp>
          <p:nvSpPr>
            <p:cNvPr id="5" name="Freeform 5"/>
            <p:cNvSpPr/>
            <p:nvPr/>
          </p:nvSpPr>
          <p:spPr>
            <a:xfrm>
              <a:off x="0" y="0"/>
              <a:ext cx="7406640" cy="197104"/>
            </a:xfrm>
            <a:custGeom>
              <a:avLst/>
              <a:gdLst/>
              <a:ahLst/>
              <a:cxnLst/>
              <a:rect l="l" t="t" r="r" b="b"/>
              <a:pathLst>
                <a:path w="7406640" h="197104">
                  <a:moveTo>
                    <a:pt x="0" y="0"/>
                  </a:moveTo>
                  <a:lnTo>
                    <a:pt x="7406640" y="0"/>
                  </a:lnTo>
                  <a:lnTo>
                    <a:pt x="7406640" y="197104"/>
                  </a:lnTo>
                  <a:lnTo>
                    <a:pt x="0" y="197104"/>
                  </a:lnTo>
                  <a:close/>
                </a:path>
              </a:pathLst>
            </a:custGeom>
            <a:solidFill>
              <a:srgbClr val="969FA7"/>
            </a:solidFill>
          </p:spPr>
        </p:sp>
      </p:grpSp>
      <p:grpSp>
        <p:nvGrpSpPr>
          <p:cNvPr id="6" name="Group 6"/>
          <p:cNvGrpSpPr/>
          <p:nvPr/>
        </p:nvGrpSpPr>
        <p:grpSpPr>
          <a:xfrm>
            <a:off x="6362745" y="685800"/>
            <a:ext cx="5554980" cy="137160"/>
            <a:chOff x="0" y="0"/>
            <a:chExt cx="7406640" cy="182880"/>
          </a:xfrm>
        </p:grpSpPr>
        <p:sp>
          <p:nvSpPr>
            <p:cNvPr id="7" name="Freeform 7"/>
            <p:cNvSpPr/>
            <p:nvPr/>
          </p:nvSpPr>
          <p:spPr>
            <a:xfrm>
              <a:off x="0" y="0"/>
              <a:ext cx="7406640" cy="182880"/>
            </a:xfrm>
            <a:custGeom>
              <a:avLst/>
              <a:gdLst/>
              <a:ahLst/>
              <a:cxnLst/>
              <a:rect l="l" t="t" r="r" b="b"/>
              <a:pathLst>
                <a:path w="7406640" h="182880">
                  <a:moveTo>
                    <a:pt x="0" y="0"/>
                  </a:moveTo>
                  <a:lnTo>
                    <a:pt x="7406640" y="0"/>
                  </a:lnTo>
                  <a:lnTo>
                    <a:pt x="7406640" y="182880"/>
                  </a:lnTo>
                  <a:lnTo>
                    <a:pt x="0" y="182880"/>
                  </a:lnTo>
                  <a:close/>
                </a:path>
              </a:pathLst>
            </a:custGeom>
            <a:solidFill>
              <a:srgbClr val="1CADE4"/>
            </a:solidFill>
          </p:spPr>
        </p:sp>
      </p:grpSp>
      <p:sp>
        <p:nvSpPr>
          <p:cNvPr id="9" name="TextBox 9"/>
          <p:cNvSpPr txBox="1"/>
          <p:nvPr/>
        </p:nvSpPr>
        <p:spPr>
          <a:xfrm>
            <a:off x="963228" y="783783"/>
            <a:ext cx="16361544" cy="1019175"/>
          </a:xfrm>
          <a:prstGeom prst="rect">
            <a:avLst/>
          </a:prstGeom>
        </p:spPr>
        <p:txBody>
          <a:bodyPr lIns="0" tIns="0" rIns="0" bIns="0" rtlCol="0" anchor="t">
            <a:spAutoFit/>
          </a:bodyPr>
          <a:lstStyle/>
          <a:p>
            <a:pPr algn="l">
              <a:lnSpc>
                <a:spcPts val="7128"/>
              </a:lnSpc>
            </a:pPr>
            <a:r>
              <a:rPr lang="en-US" sz="5940">
                <a:solidFill>
                  <a:srgbClr val="1CADE4"/>
                </a:solidFill>
                <a:latin typeface="Arial Bold"/>
              </a:rPr>
              <a:t>Algorithm &amp; Deployment</a:t>
            </a:r>
          </a:p>
        </p:txBody>
      </p:sp>
      <p:sp>
        <p:nvSpPr>
          <p:cNvPr id="10" name="TextBox 10"/>
          <p:cNvSpPr txBox="1"/>
          <p:nvPr/>
        </p:nvSpPr>
        <p:spPr>
          <a:xfrm>
            <a:off x="963228" y="2076276"/>
            <a:ext cx="16361543" cy="6744462"/>
          </a:xfrm>
          <a:prstGeom prst="rect">
            <a:avLst/>
          </a:prstGeom>
        </p:spPr>
        <p:txBody>
          <a:bodyPr lIns="0" tIns="0" rIns="0" bIns="0" rtlCol="0" anchor="t">
            <a:spAutoFit/>
          </a:bodyPr>
          <a:lstStyle/>
          <a:p>
            <a:pPr>
              <a:lnSpc>
                <a:spcPts val="3695"/>
              </a:lnSpc>
            </a:pPr>
            <a:r>
              <a:rPr lang="en-US" sz="2799" spc="-22">
                <a:solidFill>
                  <a:srgbClr val="404040"/>
                </a:solidFill>
                <a:latin typeface="Zen Maru Gothic Bold"/>
              </a:rPr>
              <a:t>Algorithm:</a:t>
            </a:r>
          </a:p>
          <a:p>
            <a:pPr marL="452436" lvl="1" indent="-226218">
              <a:lnSpc>
                <a:spcPts val="3299"/>
              </a:lnSpc>
              <a:buFont typeface="Arial"/>
              <a:buChar char="•"/>
            </a:pPr>
            <a:r>
              <a:rPr lang="en-US" sz="2499" spc="-19">
                <a:solidFill>
                  <a:srgbClr val="404040"/>
                </a:solidFill>
                <a:latin typeface="Zen Maru Gothic"/>
              </a:rPr>
              <a:t>Initialize global variables and flags for tracking key events and states.</a:t>
            </a:r>
          </a:p>
          <a:p>
            <a:pPr marL="452436" lvl="1" indent="-226218">
              <a:lnSpc>
                <a:spcPts val="3299"/>
              </a:lnSpc>
              <a:buFont typeface="Arial"/>
              <a:buChar char="•"/>
            </a:pPr>
            <a:r>
              <a:rPr lang="en-US" sz="2499" spc="-19">
                <a:solidFill>
                  <a:srgbClr val="404040"/>
                </a:solidFill>
                <a:latin typeface="Zen Maru Gothic"/>
              </a:rPr>
              <a:t>Define functions for capturing key press and release events (on_press and on_release).</a:t>
            </a:r>
          </a:p>
          <a:p>
            <a:pPr marL="452436" lvl="1" indent="-226218">
              <a:lnSpc>
                <a:spcPts val="3299"/>
              </a:lnSpc>
              <a:buFont typeface="Arial"/>
              <a:buChar char="•"/>
            </a:pPr>
            <a:r>
              <a:rPr lang="en-US" sz="2499" spc="-19">
                <a:solidFill>
                  <a:srgbClr val="404040"/>
                </a:solidFill>
                <a:latin typeface="Zen Maru Gothic"/>
              </a:rPr>
              <a:t>Implement functions to handle starting and stopping the keylogger (start_keylogger and stop_keylogger).</a:t>
            </a:r>
          </a:p>
          <a:p>
            <a:pPr marL="452436" lvl="1" indent="-226218">
              <a:lnSpc>
                <a:spcPts val="3299"/>
              </a:lnSpc>
              <a:buFont typeface="Arial"/>
              <a:buChar char="•"/>
            </a:pPr>
            <a:r>
              <a:rPr lang="en-US" sz="2499" spc="-19">
                <a:solidFill>
                  <a:srgbClr val="404040"/>
                </a:solidFill>
                <a:latin typeface="Zen Maru Gothic"/>
              </a:rPr>
              <a:t>Utilize the pynput library to monitor keyboard events and record keystrokes.</a:t>
            </a:r>
          </a:p>
          <a:p>
            <a:pPr marL="452436" lvl="1" indent="-226218">
              <a:lnSpc>
                <a:spcPts val="3299"/>
              </a:lnSpc>
              <a:buFont typeface="Arial"/>
              <a:buChar char="•"/>
            </a:pPr>
            <a:r>
              <a:rPr lang="en-US" sz="2499" spc="-19">
                <a:solidFill>
                  <a:srgbClr val="404040"/>
                </a:solidFill>
                <a:latin typeface="Zen Maru Gothic"/>
              </a:rPr>
              <a:t>Store captured keystrokes in text files (key_log.txt, key_log.json) for further analysis.</a:t>
            </a:r>
          </a:p>
          <a:p>
            <a:pPr>
              <a:lnSpc>
                <a:spcPts val="2772"/>
              </a:lnSpc>
            </a:pPr>
            <a:endParaRPr lang="en-US" sz="2499" spc="-19">
              <a:solidFill>
                <a:srgbClr val="404040"/>
              </a:solidFill>
              <a:latin typeface="Zen Maru Gothic"/>
            </a:endParaRPr>
          </a:p>
          <a:p>
            <a:pPr>
              <a:lnSpc>
                <a:spcPts val="3695"/>
              </a:lnSpc>
            </a:pPr>
            <a:r>
              <a:rPr lang="en-US" sz="2799" spc="-22">
                <a:solidFill>
                  <a:srgbClr val="404040"/>
                </a:solidFill>
                <a:latin typeface="Zen Maru Gothic Bold"/>
              </a:rPr>
              <a:t>Deployment:</a:t>
            </a:r>
          </a:p>
          <a:p>
            <a:pPr marL="452436" lvl="1" indent="-226218">
              <a:lnSpc>
                <a:spcPts val="3299"/>
              </a:lnSpc>
              <a:buFont typeface="Arial"/>
              <a:buChar char="•"/>
            </a:pPr>
            <a:r>
              <a:rPr lang="en-US" sz="2499" spc="-19">
                <a:solidFill>
                  <a:srgbClr val="404040"/>
                </a:solidFill>
                <a:latin typeface="Zen Maru Gothic"/>
              </a:rPr>
              <a:t>Ensure all necessary libraries (tkinter, pynput, json) are installed.</a:t>
            </a:r>
          </a:p>
          <a:p>
            <a:pPr marL="452436" lvl="1" indent="-226218">
              <a:lnSpc>
                <a:spcPts val="3299"/>
              </a:lnSpc>
              <a:buFont typeface="Arial"/>
              <a:buChar char="•"/>
            </a:pPr>
            <a:r>
              <a:rPr lang="en-US" sz="2499" spc="-19">
                <a:solidFill>
                  <a:srgbClr val="404040"/>
                </a:solidFill>
                <a:latin typeface="Zen Maru Gothic"/>
              </a:rPr>
              <a:t>Run the Python script containing the keylogger code on the target device.</a:t>
            </a:r>
          </a:p>
          <a:p>
            <a:pPr marL="452436" lvl="1" indent="-226218">
              <a:lnSpc>
                <a:spcPts val="3299"/>
              </a:lnSpc>
              <a:buFont typeface="Arial"/>
              <a:buChar char="•"/>
            </a:pPr>
            <a:r>
              <a:rPr lang="en-US" sz="2499" spc="-19">
                <a:solidFill>
                  <a:srgbClr val="404040"/>
                </a:solidFill>
                <a:latin typeface="Zen Maru Gothic"/>
              </a:rPr>
              <a:t>Upon execution, a GUI window will appear with options to start and stop the keylogger.</a:t>
            </a:r>
          </a:p>
          <a:p>
            <a:pPr marL="452436" lvl="1" indent="-226218">
              <a:lnSpc>
                <a:spcPts val="3299"/>
              </a:lnSpc>
              <a:buFont typeface="Arial"/>
              <a:buChar char="•"/>
            </a:pPr>
            <a:r>
              <a:rPr lang="en-US" sz="2499" spc="-19">
                <a:solidFill>
                  <a:srgbClr val="404040"/>
                </a:solidFill>
                <a:latin typeface="Zen Maru Gothic"/>
              </a:rPr>
              <a:t>Click "Start" to initiate the keylogging process.</a:t>
            </a:r>
          </a:p>
          <a:p>
            <a:pPr marL="452436" lvl="1" indent="-226218">
              <a:lnSpc>
                <a:spcPts val="3299"/>
              </a:lnSpc>
              <a:buFont typeface="Arial"/>
              <a:buChar char="•"/>
            </a:pPr>
            <a:r>
              <a:rPr lang="en-US" sz="2499" spc="-19">
                <a:solidFill>
                  <a:srgbClr val="404040"/>
                </a:solidFill>
                <a:latin typeface="Zen Maru Gothic"/>
              </a:rPr>
              <a:t>Press keys on the keyboard to capture and log keystrokes in real-time.</a:t>
            </a:r>
          </a:p>
          <a:p>
            <a:pPr marL="452436" lvl="1" indent="-226218">
              <a:lnSpc>
                <a:spcPts val="3299"/>
              </a:lnSpc>
              <a:buFont typeface="Arial"/>
              <a:buChar char="•"/>
            </a:pPr>
            <a:r>
              <a:rPr lang="en-US" sz="2499" spc="-19">
                <a:solidFill>
                  <a:srgbClr val="404040"/>
                </a:solidFill>
                <a:latin typeface="Zen Maru Gothic"/>
              </a:rPr>
              <a:t>Click "Stop" to terminate the keylogger and end the logging process.</a:t>
            </a:r>
          </a:p>
          <a:p>
            <a:pPr marL="452436" lvl="1" indent="-226218">
              <a:lnSpc>
                <a:spcPts val="3299"/>
              </a:lnSpc>
              <a:buFont typeface="Arial"/>
              <a:buChar char="•"/>
            </a:pPr>
            <a:r>
              <a:rPr lang="en-US" sz="2499" spc="-19">
                <a:solidFill>
                  <a:srgbClr val="404040"/>
                </a:solidFill>
                <a:latin typeface="Zen Maru Gothic"/>
              </a:rPr>
              <a:t>Access the generated text files (key_log.txt, key_log.json) to view the recorded keystrokes.</a:t>
            </a:r>
          </a:p>
          <a:p>
            <a:pPr marL="866775" lvl="2" indent="-288925" algn="l">
              <a:lnSpc>
                <a:spcPts val="2772"/>
              </a:lnSpc>
            </a:pPr>
            <a:endParaRPr lang="en-US" sz="2499" spc="-19">
              <a:solidFill>
                <a:srgbClr val="404040"/>
              </a:solidFill>
              <a:latin typeface="Zen Maru Gothic"/>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69801" y="685800"/>
            <a:ext cx="5554980" cy="142496"/>
            <a:chOff x="0" y="0"/>
            <a:chExt cx="7406640" cy="189994"/>
          </a:xfrm>
        </p:grpSpPr>
        <p:sp>
          <p:nvSpPr>
            <p:cNvPr id="3" name="Freeform 3"/>
            <p:cNvSpPr/>
            <p:nvPr/>
          </p:nvSpPr>
          <p:spPr>
            <a:xfrm>
              <a:off x="0" y="0"/>
              <a:ext cx="7406640" cy="189992"/>
            </a:xfrm>
            <a:custGeom>
              <a:avLst/>
              <a:gdLst/>
              <a:ahLst/>
              <a:cxnLst/>
              <a:rect l="l" t="t" r="r" b="b"/>
              <a:pathLst>
                <a:path w="7406640" h="189992">
                  <a:moveTo>
                    <a:pt x="0" y="0"/>
                  </a:moveTo>
                  <a:lnTo>
                    <a:pt x="7406640" y="0"/>
                  </a:lnTo>
                  <a:lnTo>
                    <a:pt x="7406640" y="189992"/>
                  </a:lnTo>
                  <a:lnTo>
                    <a:pt x="0" y="189992"/>
                  </a:lnTo>
                  <a:close/>
                </a:path>
              </a:pathLst>
            </a:custGeom>
            <a:solidFill>
              <a:srgbClr val="465359"/>
            </a:solidFill>
          </p:spPr>
        </p:sp>
      </p:grpSp>
      <p:grpSp>
        <p:nvGrpSpPr>
          <p:cNvPr id="4" name="Group 4"/>
          <p:cNvGrpSpPr/>
          <p:nvPr/>
        </p:nvGrpSpPr>
        <p:grpSpPr>
          <a:xfrm>
            <a:off x="12063220" y="680464"/>
            <a:ext cx="5554980" cy="147831"/>
            <a:chOff x="0" y="0"/>
            <a:chExt cx="7406640" cy="197108"/>
          </a:xfrm>
        </p:grpSpPr>
        <p:sp>
          <p:nvSpPr>
            <p:cNvPr id="5" name="Freeform 5"/>
            <p:cNvSpPr/>
            <p:nvPr/>
          </p:nvSpPr>
          <p:spPr>
            <a:xfrm>
              <a:off x="0" y="0"/>
              <a:ext cx="7406640" cy="197104"/>
            </a:xfrm>
            <a:custGeom>
              <a:avLst/>
              <a:gdLst/>
              <a:ahLst/>
              <a:cxnLst/>
              <a:rect l="l" t="t" r="r" b="b"/>
              <a:pathLst>
                <a:path w="7406640" h="197104">
                  <a:moveTo>
                    <a:pt x="0" y="0"/>
                  </a:moveTo>
                  <a:lnTo>
                    <a:pt x="7406640" y="0"/>
                  </a:lnTo>
                  <a:lnTo>
                    <a:pt x="7406640" y="197104"/>
                  </a:lnTo>
                  <a:lnTo>
                    <a:pt x="0" y="197104"/>
                  </a:lnTo>
                  <a:close/>
                </a:path>
              </a:pathLst>
            </a:custGeom>
            <a:solidFill>
              <a:srgbClr val="969FA7"/>
            </a:solidFill>
          </p:spPr>
        </p:sp>
      </p:grpSp>
      <p:grpSp>
        <p:nvGrpSpPr>
          <p:cNvPr id="6" name="Group 6"/>
          <p:cNvGrpSpPr/>
          <p:nvPr/>
        </p:nvGrpSpPr>
        <p:grpSpPr>
          <a:xfrm>
            <a:off x="6362745" y="685800"/>
            <a:ext cx="5554980" cy="137160"/>
            <a:chOff x="0" y="0"/>
            <a:chExt cx="7406640" cy="182880"/>
          </a:xfrm>
        </p:grpSpPr>
        <p:sp>
          <p:nvSpPr>
            <p:cNvPr id="7" name="Freeform 7"/>
            <p:cNvSpPr/>
            <p:nvPr/>
          </p:nvSpPr>
          <p:spPr>
            <a:xfrm>
              <a:off x="0" y="0"/>
              <a:ext cx="7406640" cy="182880"/>
            </a:xfrm>
            <a:custGeom>
              <a:avLst/>
              <a:gdLst/>
              <a:ahLst/>
              <a:cxnLst/>
              <a:rect l="l" t="t" r="r" b="b"/>
              <a:pathLst>
                <a:path w="7406640" h="182880">
                  <a:moveTo>
                    <a:pt x="0" y="0"/>
                  </a:moveTo>
                  <a:lnTo>
                    <a:pt x="7406640" y="0"/>
                  </a:lnTo>
                  <a:lnTo>
                    <a:pt x="7406640" y="182880"/>
                  </a:lnTo>
                  <a:lnTo>
                    <a:pt x="0" y="182880"/>
                  </a:lnTo>
                  <a:close/>
                </a:path>
              </a:pathLst>
            </a:custGeom>
            <a:solidFill>
              <a:srgbClr val="1CADE4"/>
            </a:solidFill>
          </p:spPr>
        </p:sp>
      </p:grpSp>
      <p:sp>
        <p:nvSpPr>
          <p:cNvPr id="12" name="TextBox 12"/>
          <p:cNvSpPr txBox="1"/>
          <p:nvPr/>
        </p:nvSpPr>
        <p:spPr>
          <a:xfrm>
            <a:off x="963228" y="783783"/>
            <a:ext cx="16361544" cy="1019175"/>
          </a:xfrm>
          <a:prstGeom prst="rect">
            <a:avLst/>
          </a:prstGeom>
        </p:spPr>
        <p:txBody>
          <a:bodyPr lIns="0" tIns="0" rIns="0" bIns="0" rtlCol="0" anchor="t">
            <a:spAutoFit/>
          </a:bodyPr>
          <a:lstStyle/>
          <a:p>
            <a:pPr algn="l">
              <a:lnSpc>
                <a:spcPts val="7128"/>
              </a:lnSpc>
            </a:pPr>
            <a:r>
              <a:rPr lang="en-US" sz="5940">
                <a:solidFill>
                  <a:srgbClr val="1CADE4"/>
                </a:solidFill>
                <a:latin typeface="Arial Bold"/>
              </a:rPr>
              <a:t>Result</a:t>
            </a:r>
          </a:p>
        </p:txBody>
      </p:sp>
      <p:sp>
        <p:nvSpPr>
          <p:cNvPr id="13" name="TextBox 13"/>
          <p:cNvSpPr txBox="1"/>
          <p:nvPr/>
        </p:nvSpPr>
        <p:spPr>
          <a:xfrm>
            <a:off x="669801" y="1774383"/>
            <a:ext cx="16361543" cy="846201"/>
          </a:xfrm>
          <a:prstGeom prst="rect">
            <a:avLst/>
          </a:prstGeom>
        </p:spPr>
        <p:txBody>
          <a:bodyPr lIns="0" tIns="0" rIns="0" bIns="0" rtlCol="0" anchor="t">
            <a:spAutoFit/>
          </a:bodyPr>
          <a:lstStyle/>
          <a:p>
            <a:pPr algn="l">
              <a:lnSpc>
                <a:spcPts val="3432"/>
              </a:lnSpc>
            </a:pPr>
            <a:r>
              <a:rPr lang="en-US" sz="2600" spc="-21">
                <a:solidFill>
                  <a:srgbClr val="0F0F0F"/>
                </a:solidFill>
                <a:latin typeface="Zen Maru Gothic"/>
              </a:rPr>
              <a:t>The implementation of the keylogger system allows for the discreet capture and recording of keystrokes on the target device, facilitating user activity monitoring and analysis.</a:t>
            </a:r>
          </a:p>
        </p:txBody>
      </p:sp>
      <p:pic>
        <p:nvPicPr>
          <p:cNvPr id="15" name="Picture 14">
            <a:extLst>
              <a:ext uri="{FF2B5EF4-FFF2-40B4-BE49-F238E27FC236}">
                <a16:creationId xmlns:a16="http://schemas.microsoft.com/office/drawing/2014/main" id="{051F3FFF-BC56-6494-57DF-87B10D118F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157" y="3092984"/>
            <a:ext cx="6484268" cy="4837872"/>
          </a:xfrm>
          <a:prstGeom prst="rect">
            <a:avLst/>
          </a:prstGeom>
        </p:spPr>
      </p:pic>
      <p:pic>
        <p:nvPicPr>
          <p:cNvPr id="17" name="Picture 16">
            <a:extLst>
              <a:ext uri="{FF2B5EF4-FFF2-40B4-BE49-F238E27FC236}">
                <a16:creationId xmlns:a16="http://schemas.microsoft.com/office/drawing/2014/main" id="{7E540A2B-2E1B-7B59-A017-EA8E340C28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43538" y="3123741"/>
            <a:ext cx="10789022" cy="2153307"/>
          </a:xfrm>
          <a:prstGeom prst="rect">
            <a:avLst/>
          </a:prstGeom>
        </p:spPr>
      </p:pic>
      <p:pic>
        <p:nvPicPr>
          <p:cNvPr id="19" name="Picture 18">
            <a:extLst>
              <a:ext uri="{FF2B5EF4-FFF2-40B4-BE49-F238E27FC236}">
                <a16:creationId xmlns:a16="http://schemas.microsoft.com/office/drawing/2014/main" id="{414BFACD-4E67-041B-41AA-AFFF1508561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42577" y="5826943"/>
            <a:ext cx="10789022" cy="2410672"/>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69801" y="685800"/>
            <a:ext cx="5554980" cy="142496"/>
            <a:chOff x="0" y="0"/>
            <a:chExt cx="7406640" cy="189994"/>
          </a:xfrm>
        </p:grpSpPr>
        <p:sp>
          <p:nvSpPr>
            <p:cNvPr id="3" name="Freeform 3"/>
            <p:cNvSpPr/>
            <p:nvPr/>
          </p:nvSpPr>
          <p:spPr>
            <a:xfrm>
              <a:off x="0" y="0"/>
              <a:ext cx="7406640" cy="189992"/>
            </a:xfrm>
            <a:custGeom>
              <a:avLst/>
              <a:gdLst/>
              <a:ahLst/>
              <a:cxnLst/>
              <a:rect l="l" t="t" r="r" b="b"/>
              <a:pathLst>
                <a:path w="7406640" h="189992">
                  <a:moveTo>
                    <a:pt x="0" y="0"/>
                  </a:moveTo>
                  <a:lnTo>
                    <a:pt x="7406640" y="0"/>
                  </a:lnTo>
                  <a:lnTo>
                    <a:pt x="7406640" y="189992"/>
                  </a:lnTo>
                  <a:lnTo>
                    <a:pt x="0" y="189992"/>
                  </a:lnTo>
                  <a:close/>
                </a:path>
              </a:pathLst>
            </a:custGeom>
            <a:solidFill>
              <a:srgbClr val="465359"/>
            </a:solidFill>
          </p:spPr>
        </p:sp>
      </p:grpSp>
      <p:grpSp>
        <p:nvGrpSpPr>
          <p:cNvPr id="4" name="Group 4"/>
          <p:cNvGrpSpPr/>
          <p:nvPr/>
        </p:nvGrpSpPr>
        <p:grpSpPr>
          <a:xfrm>
            <a:off x="12063220" y="680464"/>
            <a:ext cx="5554980" cy="147831"/>
            <a:chOff x="0" y="0"/>
            <a:chExt cx="7406640" cy="197108"/>
          </a:xfrm>
        </p:grpSpPr>
        <p:sp>
          <p:nvSpPr>
            <p:cNvPr id="5" name="Freeform 5"/>
            <p:cNvSpPr/>
            <p:nvPr/>
          </p:nvSpPr>
          <p:spPr>
            <a:xfrm>
              <a:off x="0" y="0"/>
              <a:ext cx="7406640" cy="197104"/>
            </a:xfrm>
            <a:custGeom>
              <a:avLst/>
              <a:gdLst/>
              <a:ahLst/>
              <a:cxnLst/>
              <a:rect l="l" t="t" r="r" b="b"/>
              <a:pathLst>
                <a:path w="7406640" h="197104">
                  <a:moveTo>
                    <a:pt x="0" y="0"/>
                  </a:moveTo>
                  <a:lnTo>
                    <a:pt x="7406640" y="0"/>
                  </a:lnTo>
                  <a:lnTo>
                    <a:pt x="7406640" y="197104"/>
                  </a:lnTo>
                  <a:lnTo>
                    <a:pt x="0" y="197104"/>
                  </a:lnTo>
                  <a:close/>
                </a:path>
              </a:pathLst>
            </a:custGeom>
            <a:solidFill>
              <a:srgbClr val="969FA7"/>
            </a:solidFill>
          </p:spPr>
        </p:sp>
      </p:grpSp>
      <p:grpSp>
        <p:nvGrpSpPr>
          <p:cNvPr id="6" name="Group 6"/>
          <p:cNvGrpSpPr/>
          <p:nvPr/>
        </p:nvGrpSpPr>
        <p:grpSpPr>
          <a:xfrm>
            <a:off x="6362745" y="685800"/>
            <a:ext cx="5554980" cy="137160"/>
            <a:chOff x="0" y="0"/>
            <a:chExt cx="7406640" cy="182880"/>
          </a:xfrm>
        </p:grpSpPr>
        <p:sp>
          <p:nvSpPr>
            <p:cNvPr id="7" name="Freeform 7"/>
            <p:cNvSpPr/>
            <p:nvPr/>
          </p:nvSpPr>
          <p:spPr>
            <a:xfrm>
              <a:off x="0" y="0"/>
              <a:ext cx="7406640" cy="182880"/>
            </a:xfrm>
            <a:custGeom>
              <a:avLst/>
              <a:gdLst/>
              <a:ahLst/>
              <a:cxnLst/>
              <a:rect l="l" t="t" r="r" b="b"/>
              <a:pathLst>
                <a:path w="7406640" h="182880">
                  <a:moveTo>
                    <a:pt x="0" y="0"/>
                  </a:moveTo>
                  <a:lnTo>
                    <a:pt x="7406640" y="0"/>
                  </a:lnTo>
                  <a:lnTo>
                    <a:pt x="7406640" y="182880"/>
                  </a:lnTo>
                  <a:lnTo>
                    <a:pt x="0" y="182880"/>
                  </a:lnTo>
                  <a:close/>
                </a:path>
              </a:pathLst>
            </a:custGeom>
            <a:solidFill>
              <a:srgbClr val="1CADE4"/>
            </a:solidFill>
          </p:spPr>
        </p:sp>
      </p:grpSp>
      <p:sp>
        <p:nvSpPr>
          <p:cNvPr id="9" name="TextBox 9"/>
          <p:cNvSpPr txBox="1"/>
          <p:nvPr/>
        </p:nvSpPr>
        <p:spPr>
          <a:xfrm>
            <a:off x="963228" y="783783"/>
            <a:ext cx="16361544" cy="1019175"/>
          </a:xfrm>
          <a:prstGeom prst="rect">
            <a:avLst/>
          </a:prstGeom>
        </p:spPr>
        <p:txBody>
          <a:bodyPr lIns="0" tIns="0" rIns="0" bIns="0" rtlCol="0" anchor="t">
            <a:spAutoFit/>
          </a:bodyPr>
          <a:lstStyle/>
          <a:p>
            <a:pPr algn="l">
              <a:lnSpc>
                <a:spcPts val="7128"/>
              </a:lnSpc>
            </a:pPr>
            <a:r>
              <a:rPr lang="en-US" sz="5940">
                <a:solidFill>
                  <a:srgbClr val="1CADE4"/>
                </a:solidFill>
                <a:latin typeface="Arial Bold"/>
              </a:rPr>
              <a:t>Conclusion</a:t>
            </a:r>
          </a:p>
        </p:txBody>
      </p:sp>
      <p:sp>
        <p:nvSpPr>
          <p:cNvPr id="10" name="TextBox 10"/>
          <p:cNvSpPr txBox="1"/>
          <p:nvPr/>
        </p:nvSpPr>
        <p:spPr>
          <a:xfrm>
            <a:off x="963228" y="2747026"/>
            <a:ext cx="16361543" cy="5383911"/>
          </a:xfrm>
          <a:prstGeom prst="rect">
            <a:avLst/>
          </a:prstGeom>
        </p:spPr>
        <p:txBody>
          <a:bodyPr lIns="0" tIns="0" rIns="0" bIns="0" rtlCol="0" anchor="t">
            <a:spAutoFit/>
          </a:bodyPr>
          <a:lstStyle/>
          <a:p>
            <a:pPr algn="l">
              <a:lnSpc>
                <a:spcPts val="4751"/>
              </a:lnSpc>
            </a:pPr>
            <a:r>
              <a:rPr lang="en-US" sz="3599" spc="-29">
                <a:solidFill>
                  <a:srgbClr val="0F0F0F"/>
                </a:solidFill>
                <a:latin typeface="Zen Maru Gothic"/>
              </a:rPr>
              <a:t>The implemented keylogger system offers a covert means of capturing and recording keystrokes, providing valuable insights into user activities. While effective for monitoring purposes, challenges such as privacy concerns and ethical considerations arise, necessitating responsible usage and legal compliance. Potential improvements include enhancing data storage methods for improved security and exploring additional features for comprehensive user activity tracking. Despite challenges, the importance of such systems in security enforcement and behavior analysis cannot be understated, emphasizing the need for continued refinement and ethical deployment</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69801" y="685800"/>
            <a:ext cx="5554980" cy="142496"/>
            <a:chOff x="0" y="0"/>
            <a:chExt cx="7406640" cy="189994"/>
          </a:xfrm>
        </p:grpSpPr>
        <p:sp>
          <p:nvSpPr>
            <p:cNvPr id="3" name="Freeform 3"/>
            <p:cNvSpPr/>
            <p:nvPr/>
          </p:nvSpPr>
          <p:spPr>
            <a:xfrm>
              <a:off x="0" y="0"/>
              <a:ext cx="7406640" cy="189992"/>
            </a:xfrm>
            <a:custGeom>
              <a:avLst/>
              <a:gdLst/>
              <a:ahLst/>
              <a:cxnLst/>
              <a:rect l="l" t="t" r="r" b="b"/>
              <a:pathLst>
                <a:path w="7406640" h="189992">
                  <a:moveTo>
                    <a:pt x="0" y="0"/>
                  </a:moveTo>
                  <a:lnTo>
                    <a:pt x="7406640" y="0"/>
                  </a:lnTo>
                  <a:lnTo>
                    <a:pt x="7406640" y="189992"/>
                  </a:lnTo>
                  <a:lnTo>
                    <a:pt x="0" y="189992"/>
                  </a:lnTo>
                  <a:close/>
                </a:path>
              </a:pathLst>
            </a:custGeom>
            <a:solidFill>
              <a:srgbClr val="465359"/>
            </a:solidFill>
          </p:spPr>
        </p:sp>
      </p:grpSp>
      <p:grpSp>
        <p:nvGrpSpPr>
          <p:cNvPr id="4" name="Group 4"/>
          <p:cNvGrpSpPr/>
          <p:nvPr/>
        </p:nvGrpSpPr>
        <p:grpSpPr>
          <a:xfrm>
            <a:off x="12063220" y="680464"/>
            <a:ext cx="5554980" cy="147831"/>
            <a:chOff x="0" y="0"/>
            <a:chExt cx="7406640" cy="197108"/>
          </a:xfrm>
        </p:grpSpPr>
        <p:sp>
          <p:nvSpPr>
            <p:cNvPr id="5" name="Freeform 5"/>
            <p:cNvSpPr/>
            <p:nvPr/>
          </p:nvSpPr>
          <p:spPr>
            <a:xfrm>
              <a:off x="0" y="0"/>
              <a:ext cx="7406640" cy="197104"/>
            </a:xfrm>
            <a:custGeom>
              <a:avLst/>
              <a:gdLst/>
              <a:ahLst/>
              <a:cxnLst/>
              <a:rect l="l" t="t" r="r" b="b"/>
              <a:pathLst>
                <a:path w="7406640" h="197104">
                  <a:moveTo>
                    <a:pt x="0" y="0"/>
                  </a:moveTo>
                  <a:lnTo>
                    <a:pt x="7406640" y="0"/>
                  </a:lnTo>
                  <a:lnTo>
                    <a:pt x="7406640" y="197104"/>
                  </a:lnTo>
                  <a:lnTo>
                    <a:pt x="0" y="197104"/>
                  </a:lnTo>
                  <a:close/>
                </a:path>
              </a:pathLst>
            </a:custGeom>
            <a:solidFill>
              <a:srgbClr val="969FA7"/>
            </a:solidFill>
          </p:spPr>
        </p:sp>
      </p:grpSp>
      <p:grpSp>
        <p:nvGrpSpPr>
          <p:cNvPr id="6" name="Group 6"/>
          <p:cNvGrpSpPr/>
          <p:nvPr/>
        </p:nvGrpSpPr>
        <p:grpSpPr>
          <a:xfrm>
            <a:off x="6362745" y="685800"/>
            <a:ext cx="5554980" cy="137160"/>
            <a:chOff x="0" y="0"/>
            <a:chExt cx="7406640" cy="182880"/>
          </a:xfrm>
        </p:grpSpPr>
        <p:sp>
          <p:nvSpPr>
            <p:cNvPr id="7" name="Freeform 7"/>
            <p:cNvSpPr/>
            <p:nvPr/>
          </p:nvSpPr>
          <p:spPr>
            <a:xfrm>
              <a:off x="0" y="0"/>
              <a:ext cx="7406640" cy="182880"/>
            </a:xfrm>
            <a:custGeom>
              <a:avLst/>
              <a:gdLst/>
              <a:ahLst/>
              <a:cxnLst/>
              <a:rect l="l" t="t" r="r" b="b"/>
              <a:pathLst>
                <a:path w="7406640" h="182880">
                  <a:moveTo>
                    <a:pt x="0" y="0"/>
                  </a:moveTo>
                  <a:lnTo>
                    <a:pt x="7406640" y="0"/>
                  </a:lnTo>
                  <a:lnTo>
                    <a:pt x="7406640" y="182880"/>
                  </a:lnTo>
                  <a:lnTo>
                    <a:pt x="0" y="182880"/>
                  </a:lnTo>
                  <a:close/>
                </a:path>
              </a:pathLst>
            </a:custGeom>
            <a:solidFill>
              <a:srgbClr val="1CADE4"/>
            </a:solidFill>
          </p:spPr>
        </p:sp>
      </p:grpSp>
      <p:sp>
        <p:nvSpPr>
          <p:cNvPr id="9" name="TextBox 9"/>
          <p:cNvSpPr txBox="1"/>
          <p:nvPr/>
        </p:nvSpPr>
        <p:spPr>
          <a:xfrm>
            <a:off x="963228" y="3213942"/>
            <a:ext cx="16361543" cy="4450080"/>
          </a:xfrm>
          <a:prstGeom prst="rect">
            <a:avLst/>
          </a:prstGeom>
        </p:spPr>
        <p:txBody>
          <a:bodyPr lIns="0" tIns="0" rIns="0" bIns="0" rtlCol="0" anchor="t">
            <a:spAutoFit/>
          </a:bodyPr>
          <a:lstStyle/>
          <a:p>
            <a:pPr marL="647700" lvl="1" indent="-323850" algn="l">
              <a:lnSpc>
                <a:spcPts val="3960"/>
              </a:lnSpc>
              <a:buAutoNum type="arabicPeriod"/>
            </a:pPr>
            <a:r>
              <a:rPr lang="en-US" sz="3000" spc="-24">
                <a:solidFill>
                  <a:srgbClr val="000000"/>
                </a:solidFill>
                <a:latin typeface="Zen Maru Gothic"/>
              </a:rPr>
              <a:t>Enhanced Logging: Capture additional data like mouse clicks and application usage.</a:t>
            </a:r>
          </a:p>
          <a:p>
            <a:pPr marL="647700" lvl="1" indent="-323850" algn="l">
              <a:lnSpc>
                <a:spcPts val="3960"/>
              </a:lnSpc>
              <a:buAutoNum type="arabicPeriod"/>
            </a:pPr>
            <a:r>
              <a:rPr lang="en-US" sz="3000" spc="-24">
                <a:solidFill>
                  <a:srgbClr val="000000"/>
                </a:solidFill>
                <a:latin typeface="Zen Maru Gothic"/>
              </a:rPr>
              <a:t>Remote Monitoring: Monitor user activity across devices from a central location.</a:t>
            </a:r>
          </a:p>
          <a:p>
            <a:pPr marL="647700" lvl="1" indent="-323850" algn="l">
              <a:lnSpc>
                <a:spcPts val="3960"/>
              </a:lnSpc>
              <a:buAutoNum type="arabicPeriod"/>
            </a:pPr>
            <a:r>
              <a:rPr lang="en-US" sz="3000" spc="-24">
                <a:solidFill>
                  <a:srgbClr val="000000"/>
                </a:solidFill>
                <a:latin typeface="Zen Maru Gothic"/>
              </a:rPr>
              <a:t>Anonymization: Protect privacy by anonymizing captured information.</a:t>
            </a:r>
          </a:p>
          <a:p>
            <a:pPr marL="647700" lvl="1" indent="-323850" algn="l">
              <a:lnSpc>
                <a:spcPts val="3960"/>
              </a:lnSpc>
              <a:buAutoNum type="arabicPeriod"/>
            </a:pPr>
            <a:r>
              <a:rPr lang="en-US" sz="3000" spc="-24">
                <a:solidFill>
                  <a:srgbClr val="000000"/>
                </a:solidFill>
                <a:latin typeface="Zen Maru Gothic"/>
              </a:rPr>
              <a:t>Behavior Analysis: Use AI to detect and prevent suspicious behavior.</a:t>
            </a:r>
          </a:p>
          <a:p>
            <a:pPr marL="647700" lvl="1" indent="-323850" algn="l">
              <a:lnSpc>
                <a:spcPts val="3960"/>
              </a:lnSpc>
              <a:buAutoNum type="arabicPeriod"/>
            </a:pPr>
            <a:r>
              <a:rPr lang="en-US" sz="3000" spc="-24">
                <a:solidFill>
                  <a:srgbClr val="000000"/>
                </a:solidFill>
                <a:latin typeface="Zen Maru Gothic"/>
              </a:rPr>
              <a:t>Real-time Alerts: Receive alerts for unauthorized activities.</a:t>
            </a:r>
          </a:p>
          <a:p>
            <a:pPr marL="647700" lvl="1" indent="-323850" algn="l">
              <a:lnSpc>
                <a:spcPts val="3960"/>
              </a:lnSpc>
              <a:buAutoNum type="arabicPeriod"/>
            </a:pPr>
            <a:r>
              <a:rPr lang="en-US" sz="3000" spc="-24">
                <a:solidFill>
                  <a:srgbClr val="000000"/>
                </a:solidFill>
                <a:latin typeface="Zen Maru Gothic"/>
              </a:rPr>
              <a:t>Cross-platform Support: Extend keylogging to various operating systems.</a:t>
            </a:r>
          </a:p>
          <a:p>
            <a:pPr marL="647700" lvl="1" indent="-323850" algn="l">
              <a:lnSpc>
                <a:spcPts val="3960"/>
              </a:lnSpc>
              <a:buAutoNum type="arabicPeriod"/>
            </a:pPr>
            <a:r>
              <a:rPr lang="en-US" sz="3000" spc="-24">
                <a:solidFill>
                  <a:srgbClr val="000000"/>
                </a:solidFill>
                <a:latin typeface="Zen Maru Gothic"/>
              </a:rPr>
              <a:t>User Authentication: Restrict keylogging to authorized users.</a:t>
            </a:r>
          </a:p>
          <a:p>
            <a:pPr marL="647700" lvl="1" indent="-323850" algn="l">
              <a:lnSpc>
                <a:spcPts val="3960"/>
              </a:lnSpc>
              <a:buAutoNum type="arabicPeriod"/>
            </a:pPr>
            <a:r>
              <a:rPr lang="en-US" sz="3000" spc="-24">
                <a:solidFill>
                  <a:srgbClr val="000000"/>
                </a:solidFill>
                <a:latin typeface="Zen Maru Gothic"/>
              </a:rPr>
              <a:t>Reporting: Generate detailed insights for compliance and auditing.</a:t>
            </a:r>
          </a:p>
          <a:p>
            <a:pPr marL="542925" lvl="1" indent="-271462" algn="l">
              <a:lnSpc>
                <a:spcPts val="3960"/>
              </a:lnSpc>
            </a:pPr>
            <a:endParaRPr lang="en-US" sz="3000" spc="-24">
              <a:solidFill>
                <a:srgbClr val="000000"/>
              </a:solidFill>
              <a:latin typeface="Zen Maru Gothic"/>
            </a:endParaRPr>
          </a:p>
        </p:txBody>
      </p:sp>
      <p:sp>
        <p:nvSpPr>
          <p:cNvPr id="10" name="TextBox 10"/>
          <p:cNvSpPr txBox="1"/>
          <p:nvPr/>
        </p:nvSpPr>
        <p:spPr>
          <a:xfrm>
            <a:off x="894945" y="1275286"/>
            <a:ext cx="16361544" cy="741426"/>
          </a:xfrm>
          <a:prstGeom prst="rect">
            <a:avLst/>
          </a:prstGeom>
        </p:spPr>
        <p:txBody>
          <a:bodyPr lIns="0" tIns="0" rIns="0" bIns="0" rtlCol="0" anchor="t">
            <a:spAutoFit/>
          </a:bodyPr>
          <a:lstStyle/>
          <a:p>
            <a:pPr algn="l">
              <a:lnSpc>
                <a:spcPts val="4752"/>
              </a:lnSpc>
            </a:pPr>
            <a:r>
              <a:rPr lang="en-US" sz="4950">
                <a:solidFill>
                  <a:srgbClr val="1CADE4"/>
                </a:solidFill>
                <a:latin typeface="Arial Bold"/>
              </a:rPr>
              <a:t>Future scope</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63</TotalTime>
  <Words>1049</Words>
  <Application>Microsoft Office PowerPoint</Application>
  <PresentationFormat>Custom</PresentationFormat>
  <Paragraphs>75</Paragraphs>
  <Slides>11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vt:i4>
      </vt:variant>
    </vt:vector>
  </HeadingPairs>
  <TitlesOfParts>
    <vt:vector size="18" baseType="lpstr">
      <vt:lpstr>Zen Maru Gothic Bold</vt:lpstr>
      <vt:lpstr>Arial Bold</vt:lpstr>
      <vt:lpstr>Calibri</vt:lpstr>
      <vt:lpstr>TT Rounds Condensed</vt:lpstr>
      <vt:lpstr>Zen Maru Gothic</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Grey minimalist business project presentation</dc:title>
  <dc:creator>Pradeepp</dc:creator>
  <cp:lastModifiedBy>Pradeep P</cp:lastModifiedBy>
  <cp:revision>6</cp:revision>
  <dcterms:created xsi:type="dcterms:W3CDTF">2006-08-16T00:00:00Z</dcterms:created>
  <dcterms:modified xsi:type="dcterms:W3CDTF">2024-04-04T14:33:04Z</dcterms:modified>
  <dc:identifier>DAGBDjE1yKg</dc:identifier>
</cp:coreProperties>
</file>